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9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0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2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13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4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15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embeddings/oleObject36.bin" ContentType="application/vnd.openxmlformats-officedocument.oleObject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embeddings/oleObject87.bin" ContentType="application/vnd.openxmlformats-officedocument.oleObject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82" r:id="rId3"/>
    <p:sldMasterId id="2147483733" r:id="rId4"/>
    <p:sldMasterId id="2147483750" r:id="rId5"/>
    <p:sldMasterId id="2147483767" r:id="rId6"/>
    <p:sldMasterId id="2147483784" r:id="rId7"/>
    <p:sldMasterId id="2147483852" r:id="rId8"/>
    <p:sldMasterId id="2147483869" r:id="rId9"/>
    <p:sldMasterId id="2147483886" r:id="rId10"/>
    <p:sldMasterId id="2147483903" r:id="rId11"/>
    <p:sldMasterId id="2147483920" r:id="rId12"/>
    <p:sldMasterId id="2147483954" r:id="rId13"/>
    <p:sldMasterId id="2147483971" r:id="rId14"/>
    <p:sldMasterId id="2147483988" r:id="rId15"/>
    <p:sldMasterId id="2147484005" r:id="rId16"/>
  </p:sldMasterIdLst>
  <p:notesMasterIdLst>
    <p:notesMasterId r:id="rId50"/>
  </p:notesMasterIdLst>
  <p:sldIdLst>
    <p:sldId id="360" r:id="rId17"/>
    <p:sldId id="361" r:id="rId18"/>
    <p:sldId id="563" r:id="rId19"/>
    <p:sldId id="564" r:id="rId20"/>
    <p:sldId id="565" r:id="rId21"/>
    <p:sldId id="362" r:id="rId22"/>
    <p:sldId id="765" r:id="rId23"/>
    <p:sldId id="370" r:id="rId24"/>
    <p:sldId id="371" r:id="rId25"/>
    <p:sldId id="372" r:id="rId26"/>
    <p:sldId id="367" r:id="rId27"/>
    <p:sldId id="758" r:id="rId28"/>
    <p:sldId id="373" r:id="rId29"/>
    <p:sldId id="374" r:id="rId30"/>
    <p:sldId id="375" r:id="rId31"/>
    <p:sldId id="376" r:id="rId32"/>
    <p:sldId id="566" r:id="rId33"/>
    <p:sldId id="621" r:id="rId34"/>
    <p:sldId id="775" r:id="rId35"/>
    <p:sldId id="772" r:id="rId36"/>
    <p:sldId id="770" r:id="rId37"/>
    <p:sldId id="773" r:id="rId38"/>
    <p:sldId id="771" r:id="rId39"/>
    <p:sldId id="707" r:id="rId40"/>
    <p:sldId id="708" r:id="rId41"/>
    <p:sldId id="709" r:id="rId42"/>
    <p:sldId id="769" r:id="rId43"/>
    <p:sldId id="767" r:id="rId44"/>
    <p:sldId id="766" r:id="rId45"/>
    <p:sldId id="774" r:id="rId46"/>
    <p:sldId id="764" r:id="rId47"/>
    <p:sldId id="711" r:id="rId48"/>
    <p:sldId id="712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Jin" initials="RJ" lastIdx="1" clrIdx="0">
    <p:extLst>
      <p:ext uri="{19B8F6BF-5375-455C-9EA6-DF929625EA0E}">
        <p15:presenceInfo xmlns:p15="http://schemas.microsoft.com/office/powerpoint/2012/main" userId="3353e9341345a4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9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8" Type="http://schemas.openxmlformats.org/officeDocument/2006/relationships/slideMaster" Target="slideMasters/slideMaster8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9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8.wmf"/><Relationship Id="rId2" Type="http://schemas.openxmlformats.org/officeDocument/2006/relationships/image" Target="../media/image30.wmf"/><Relationship Id="rId1" Type="http://schemas.openxmlformats.org/officeDocument/2006/relationships/image" Target="../media/image58.wmf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wmf"/><Relationship Id="rId10" Type="http://schemas.openxmlformats.org/officeDocument/2006/relationships/image" Target="../media/image6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7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2.wmf"/><Relationship Id="rId7" Type="http://schemas.openxmlformats.org/officeDocument/2006/relationships/image" Target="../media/image74.wmf"/><Relationship Id="rId2" Type="http://schemas.openxmlformats.org/officeDocument/2006/relationships/image" Target="../media/image30.wmf"/><Relationship Id="rId1" Type="http://schemas.openxmlformats.org/officeDocument/2006/relationships/image" Target="../media/image71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5" Type="http://schemas.openxmlformats.org/officeDocument/2006/relationships/image" Target="../media/image64.wmf"/><Relationship Id="rId10" Type="http://schemas.openxmlformats.org/officeDocument/2006/relationships/image" Target="../media/image77.wmf"/><Relationship Id="rId4" Type="http://schemas.openxmlformats.org/officeDocument/2006/relationships/image" Target="../media/image63.wmf"/><Relationship Id="rId9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77.wmf"/><Relationship Id="rId3" Type="http://schemas.openxmlformats.org/officeDocument/2006/relationships/image" Target="../media/image80.wmf"/><Relationship Id="rId7" Type="http://schemas.openxmlformats.org/officeDocument/2006/relationships/image" Target="../media/image63.wmf"/><Relationship Id="rId12" Type="http://schemas.openxmlformats.org/officeDocument/2006/relationships/image" Target="../media/image76.wmf"/><Relationship Id="rId2" Type="http://schemas.openxmlformats.org/officeDocument/2006/relationships/image" Target="../media/image79.wmf"/><Relationship Id="rId1" Type="http://schemas.openxmlformats.org/officeDocument/2006/relationships/image" Target="../media/image30.wmf"/><Relationship Id="rId6" Type="http://schemas.openxmlformats.org/officeDocument/2006/relationships/image" Target="../media/image72.wmf"/><Relationship Id="rId11" Type="http://schemas.openxmlformats.org/officeDocument/2006/relationships/image" Target="../media/image75.wmf"/><Relationship Id="rId5" Type="http://schemas.openxmlformats.org/officeDocument/2006/relationships/image" Target="../media/image82.wmf"/><Relationship Id="rId15" Type="http://schemas.openxmlformats.org/officeDocument/2006/relationships/image" Target="../media/image83.wmf"/><Relationship Id="rId10" Type="http://schemas.openxmlformats.org/officeDocument/2006/relationships/image" Target="../media/image74.wmf"/><Relationship Id="rId4" Type="http://schemas.openxmlformats.org/officeDocument/2006/relationships/image" Target="../media/image81.wmf"/><Relationship Id="rId9" Type="http://schemas.openxmlformats.org/officeDocument/2006/relationships/image" Target="../media/image73.wmf"/><Relationship Id="rId14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2" Type="http://schemas.openxmlformats.org/officeDocument/2006/relationships/image" Target="../media/image84.wmf"/><Relationship Id="rId1" Type="http://schemas.openxmlformats.org/officeDocument/2006/relationships/image" Target="../media/image30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82872-03E1-44DE-B79A-F833C59F5316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FFF8E-E443-4442-89E0-F739F21A66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9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320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531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99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9035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5350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6443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6328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130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94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3401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87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496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399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0853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1741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480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20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4274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762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862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2408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07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90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633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557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706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822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60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F64433-27AB-44F1-ABF5-D8A4DF40DDB0}" type="slidenum">
              <a:rPr lang="zh-CN" altLang="en-US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53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D0415-0BBB-4149-96DB-665FA7CC37A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634AD-0BBE-4466-BFBB-0F423EE4323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63DB9-3D9E-47A8-970A-638C5CD12E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D1439-3219-43CA-9164-8329E62D8A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F285-23CD-4C6E-B98B-9519DAF1F83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D1D7C-7CDB-4B73-9DD4-C8C4AF9E51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18AFC-C0C3-4FB4-98F9-671DED39B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381000"/>
            <a:ext cx="213995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381000"/>
            <a:ext cx="6267450" cy="5592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7BBA4-0AF6-4E7E-89B3-CF167679A5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532563"/>
            <a:ext cx="2133600" cy="3254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231EB-4EC8-4B37-9E3B-4F2C4C0D32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05E42-D767-4BB0-A940-26209D79956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BCE6B-D1E7-445B-9D58-7B02583CD62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AE988-3870-464F-8AE9-F5657FE355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810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478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97400" y="14478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97400" y="37861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97E02-6E70-4190-8699-EA66B34BFA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pic>
        <p:nvPicPr>
          <p:cNvPr id="6" name="Picture 6" descr="nuslogo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nuslogohom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077200" y="6248400"/>
            <a:ext cx="703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S. Ge</a:t>
            </a: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76200" y="6248400"/>
            <a:ext cx="2686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0" i="1">
                <a:solidFill>
                  <a:srgbClr val="0033CC"/>
                </a:solidFill>
                <a:ea typeface="宋体" panose="02010600030101010101" pitchFamily="2" charset="-122"/>
              </a:rPr>
              <a:t>ADVANCED ROBOTICS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00" b="0" i="1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03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3109" name="Rectangle 5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5ED5-8FF2-4121-947A-5774CCF4B7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5C2D-DF6D-4411-98F3-EE2732E5C4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8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13" Type="http://schemas.openxmlformats.org/officeDocument/2006/relationships/slideLayout" Target="../slideLayouts/slideLayout22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1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theme" Target="../theme/theme15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3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5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17" Type="http://schemas.openxmlformats.org/officeDocument/2006/relationships/theme" Target="../theme/theme16.xml"/><Relationship Id="rId2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5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5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 userDrawn="1"/>
        </p:nvSpPr>
        <p:spPr bwMode="auto">
          <a:xfrm>
            <a:off x="0" y="6523038"/>
            <a:ext cx="9144000" cy="334962"/>
          </a:xfrm>
          <a:prstGeom prst="rect">
            <a:avLst/>
          </a:prstGeom>
          <a:solidFill>
            <a:srgbClr val="003399"/>
          </a:solidFill>
          <a:ln w="9525" algn="ctr">
            <a:solidFill>
              <a:srgbClr val="0033CC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E0D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3399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  <a:p>
            <a:pPr lvl="4"/>
            <a:endParaRPr lang="en-US" altLang="zh-CN"/>
          </a:p>
          <a:p>
            <a:pPr lvl="4"/>
            <a:endParaRPr lang="zh-CN" altLang="en-US"/>
          </a:p>
        </p:txBody>
      </p:sp>
      <p:pic>
        <p:nvPicPr>
          <p:cNvPr id="1030" name="Picture 8" descr="nuslogohom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4"/>
          <a:stretch>
            <a:fillRect/>
          </a:stretch>
        </p:blipFill>
        <p:spPr bwMode="auto">
          <a:xfrm>
            <a:off x="7239000" y="152400"/>
            <a:ext cx="17430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4"/>
          <p:cNvSpPr txBox="1">
            <a:spLocks noChangeArrowheads="1"/>
          </p:cNvSpPr>
          <p:nvPr userDrawn="1"/>
        </p:nvSpPr>
        <p:spPr bwMode="auto">
          <a:xfrm>
            <a:off x="0" y="6581775"/>
            <a:ext cx="471424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EAEAEA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Sam Ge: ME5402/EE5106/EE5064 | ADVANCED ROBOTICS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5300" y="6511925"/>
            <a:ext cx="2133600" cy="346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CEF0D6-30B2-4248-A3E4-29364D55866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Garamond" panose="02020404030301010803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accent2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400" i="1">
          <a:solidFill>
            <a:schemeClr val="tx1"/>
          </a:solidFill>
          <a:latin typeface="Georgia" panose="02040502050405020303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rgbClr val="FF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hyperlink" Target="mailto:samge@nus.edu.s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0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.xml"/><Relationship Id="rId6" Type="http://schemas.openxmlformats.org/officeDocument/2006/relationships/image" Target="../media/image16.wmf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1.wmf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3.wmf"/><Relationship Id="rId2" Type="http://schemas.openxmlformats.org/officeDocument/2006/relationships/tags" Target="../tags/tag13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wmf"/><Relationship Id="rId5" Type="http://schemas.openxmlformats.org/officeDocument/2006/relationships/image" Target="../media/image2.png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3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slideLayout" Target="../slideLayouts/slideLayout76.xml"/><Relationship Id="rId7" Type="http://schemas.openxmlformats.org/officeDocument/2006/relationships/image" Target="../media/image24.wmf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6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9.bin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slideLayout" Target="../slideLayouts/slideLayout92.xml"/><Relationship Id="rId7" Type="http://schemas.openxmlformats.org/officeDocument/2006/relationships/image" Target="../media/image27.wmf"/><Relationship Id="rId2" Type="http://schemas.openxmlformats.org/officeDocument/2006/relationships/tags" Target="../tags/tag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9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12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6.bin"/><Relationship Id="rId3" Type="http://schemas.openxmlformats.org/officeDocument/2006/relationships/slideLayout" Target="../slideLayouts/slideLayout108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2.wmf"/><Relationship Id="rId2" Type="http://schemas.openxmlformats.org/officeDocument/2006/relationships/tags" Target="../tags/tag16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11" Type="http://schemas.openxmlformats.org/officeDocument/2006/relationships/oleObject" Target="../embeddings/oleObject15.bin"/><Relationship Id="rId5" Type="http://schemas.openxmlformats.org/officeDocument/2006/relationships/image" Target="../media/image35.png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31.wmf"/><Relationship Id="rId4" Type="http://schemas.openxmlformats.org/officeDocument/2006/relationships/notesSlide" Target="../notesSlides/notesSlide13.xml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slideLayout" Target="../slideLayouts/slideLayout172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10" Type="http://schemas.openxmlformats.org/officeDocument/2006/relationships/image" Target="../media/image37.wmf"/><Relationship Id="rId4" Type="http://schemas.openxmlformats.org/officeDocument/2006/relationships/notesSlide" Target="../notesSlides/notesSlide14.xml"/><Relationship Id="rId9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slideLayout" Target="../slideLayouts/slideLayout188.xml"/><Relationship Id="rId7" Type="http://schemas.openxmlformats.org/officeDocument/2006/relationships/image" Target="../media/image39.wmf"/><Relationship Id="rId2" Type="http://schemas.openxmlformats.org/officeDocument/2006/relationships/tags" Target="../tags/tag18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slideLayout" Target="../slideLayouts/slideLayout188.xml"/><Relationship Id="rId7" Type="http://schemas.openxmlformats.org/officeDocument/2006/relationships/oleObject" Target="../embeddings/oleObject22.bin"/><Relationship Id="rId2" Type="http://schemas.openxmlformats.org/officeDocument/2006/relationships/tags" Target="../tags/tag1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42.wmf"/><Relationship Id="rId4" Type="http://schemas.openxmlformats.org/officeDocument/2006/relationships/notesSlide" Target="../notesSlides/notesSlide16.xml"/><Relationship Id="rId9" Type="http://schemas.openxmlformats.org/officeDocument/2006/relationships/oleObject" Target="../embeddings/oleObject2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slideLayout" Target="../slideLayouts/slideLayout188.xml"/><Relationship Id="rId7" Type="http://schemas.openxmlformats.org/officeDocument/2006/relationships/image" Target="../media/image43.wmf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45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26.bin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4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slideLayout" Target="../slideLayouts/slideLayout188.xml"/><Relationship Id="rId7" Type="http://schemas.openxmlformats.org/officeDocument/2006/relationships/image" Target="../media/image46.wmf"/><Relationship Id="rId2" Type="http://schemas.openxmlformats.org/officeDocument/2006/relationships/tags" Target="../tags/tag2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4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slideLayout" Target="../slideLayouts/slideLayout188.xml"/><Relationship Id="rId7" Type="http://schemas.openxmlformats.org/officeDocument/2006/relationships/image" Target="../media/image48.wmf"/><Relationship Id="rId2" Type="http://schemas.openxmlformats.org/officeDocument/2006/relationships/tags" Target="../tags/tag2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50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31.bin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49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54.wmf"/><Relationship Id="rId3" Type="http://schemas.openxmlformats.org/officeDocument/2006/relationships/slideLayout" Target="../slideLayouts/slideLayout188.xml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35.bin"/><Relationship Id="rId2" Type="http://schemas.openxmlformats.org/officeDocument/2006/relationships/tags" Target="../tags/tag2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53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34.bin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slideLayout" Target="../slideLayouts/slideLayout204.xml"/><Relationship Id="rId7" Type="http://schemas.openxmlformats.org/officeDocument/2006/relationships/oleObject" Target="../embeddings/oleObject36.bin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wmf"/><Relationship Id="rId18" Type="http://schemas.openxmlformats.org/officeDocument/2006/relationships/oleObject" Target="../embeddings/oleObject43.bin"/><Relationship Id="rId26" Type="http://schemas.openxmlformats.org/officeDocument/2006/relationships/oleObject" Target="../embeddings/oleObject47.bin"/><Relationship Id="rId3" Type="http://schemas.openxmlformats.org/officeDocument/2006/relationships/slideLayout" Target="../slideLayouts/slideLayout220.xml"/><Relationship Id="rId21" Type="http://schemas.openxmlformats.org/officeDocument/2006/relationships/image" Target="../media/image64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62.wmf"/><Relationship Id="rId25" Type="http://schemas.openxmlformats.org/officeDocument/2006/relationships/image" Target="../media/image66.wmf"/><Relationship Id="rId33" Type="http://schemas.openxmlformats.org/officeDocument/2006/relationships/image" Target="../media/image70.wmf"/><Relationship Id="rId2" Type="http://schemas.openxmlformats.org/officeDocument/2006/relationships/tags" Target="../tags/tag25.xml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4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9.wmf"/><Relationship Id="rId24" Type="http://schemas.openxmlformats.org/officeDocument/2006/relationships/oleObject" Target="../embeddings/oleObject46.bin"/><Relationship Id="rId32" Type="http://schemas.openxmlformats.org/officeDocument/2006/relationships/oleObject" Target="../embeddings/oleObject50.bin"/><Relationship Id="rId5" Type="http://schemas.openxmlformats.org/officeDocument/2006/relationships/image" Target="../media/image2.png"/><Relationship Id="rId15" Type="http://schemas.openxmlformats.org/officeDocument/2006/relationships/image" Target="../media/image61.wmf"/><Relationship Id="rId23" Type="http://schemas.openxmlformats.org/officeDocument/2006/relationships/image" Target="../media/image65.wmf"/><Relationship Id="rId28" Type="http://schemas.openxmlformats.org/officeDocument/2006/relationships/oleObject" Target="../embeddings/oleObject48.bin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63.wmf"/><Relationship Id="rId31" Type="http://schemas.openxmlformats.org/officeDocument/2006/relationships/image" Target="../media/image69.wmf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41.bin"/><Relationship Id="rId22" Type="http://schemas.openxmlformats.org/officeDocument/2006/relationships/oleObject" Target="../embeddings/oleObject45.bin"/><Relationship Id="rId27" Type="http://schemas.openxmlformats.org/officeDocument/2006/relationships/image" Target="../media/image67.wmf"/><Relationship Id="rId30" Type="http://schemas.openxmlformats.org/officeDocument/2006/relationships/oleObject" Target="../embeddings/oleObject49.bin"/><Relationship Id="rId8" Type="http://schemas.openxmlformats.org/officeDocument/2006/relationships/oleObject" Target="../embeddings/oleObject3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63.wmf"/><Relationship Id="rId18" Type="http://schemas.openxmlformats.org/officeDocument/2006/relationships/oleObject" Target="../embeddings/oleObject58.bin"/><Relationship Id="rId26" Type="http://schemas.openxmlformats.org/officeDocument/2006/relationships/oleObject" Target="../embeddings/oleObject62.bin"/><Relationship Id="rId3" Type="http://schemas.openxmlformats.org/officeDocument/2006/relationships/slideLayout" Target="../slideLayouts/slideLayout236.xml"/><Relationship Id="rId21" Type="http://schemas.openxmlformats.org/officeDocument/2006/relationships/image" Target="../media/image75.wmf"/><Relationship Id="rId7" Type="http://schemas.openxmlformats.org/officeDocument/2006/relationships/oleObject" Target="../embeddings/oleObject52.bin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73.wmf"/><Relationship Id="rId25" Type="http://schemas.openxmlformats.org/officeDocument/2006/relationships/image" Target="../media/image77.wmf"/><Relationship Id="rId2" Type="http://schemas.openxmlformats.org/officeDocument/2006/relationships/tags" Target="../tags/tag26.xml"/><Relationship Id="rId16" Type="http://schemas.openxmlformats.org/officeDocument/2006/relationships/oleObject" Target="../embeddings/oleObject57.bin"/><Relationship Id="rId20" Type="http://schemas.openxmlformats.org/officeDocument/2006/relationships/oleObject" Target="../embeddings/oleObject59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1.wmf"/><Relationship Id="rId11" Type="http://schemas.openxmlformats.org/officeDocument/2006/relationships/image" Target="../media/image72.wmf"/><Relationship Id="rId24" Type="http://schemas.openxmlformats.org/officeDocument/2006/relationships/oleObject" Target="../embeddings/oleObject61.bin"/><Relationship Id="rId5" Type="http://schemas.openxmlformats.org/officeDocument/2006/relationships/oleObject" Target="../embeddings/oleObject51.bin"/><Relationship Id="rId15" Type="http://schemas.openxmlformats.org/officeDocument/2006/relationships/image" Target="../media/image64.wmf"/><Relationship Id="rId23" Type="http://schemas.openxmlformats.org/officeDocument/2006/relationships/image" Target="../media/image76.wmf"/><Relationship Id="rId28" Type="http://schemas.openxmlformats.org/officeDocument/2006/relationships/image" Target="../media/image2.png"/><Relationship Id="rId10" Type="http://schemas.openxmlformats.org/officeDocument/2006/relationships/oleObject" Target="../embeddings/oleObject54.bin"/><Relationship Id="rId19" Type="http://schemas.openxmlformats.org/officeDocument/2006/relationships/image" Target="../media/image74.wmf"/><Relationship Id="rId4" Type="http://schemas.openxmlformats.org/officeDocument/2006/relationships/notesSlide" Target="../notesSlides/notesSlide23.xml"/><Relationship Id="rId9" Type="http://schemas.openxmlformats.org/officeDocument/2006/relationships/oleObject" Target="../embeddings/oleObject53.bin"/><Relationship Id="rId14" Type="http://schemas.openxmlformats.org/officeDocument/2006/relationships/oleObject" Target="../embeddings/oleObject56.bin"/><Relationship Id="rId22" Type="http://schemas.openxmlformats.org/officeDocument/2006/relationships/oleObject" Target="../embeddings/oleObject60.bin"/><Relationship Id="rId27" Type="http://schemas.openxmlformats.org/officeDocument/2006/relationships/image" Target="../media/image78.w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wmf"/><Relationship Id="rId18" Type="http://schemas.openxmlformats.org/officeDocument/2006/relationships/oleObject" Target="../embeddings/oleObject70.bin"/><Relationship Id="rId26" Type="http://schemas.openxmlformats.org/officeDocument/2006/relationships/oleObject" Target="../embeddings/oleObject74.bin"/><Relationship Id="rId21" Type="http://schemas.openxmlformats.org/officeDocument/2006/relationships/image" Target="../media/image63.wmf"/><Relationship Id="rId34" Type="http://schemas.openxmlformats.org/officeDocument/2006/relationships/oleObject" Target="../embeddings/oleObject78.bin"/><Relationship Id="rId7" Type="http://schemas.openxmlformats.org/officeDocument/2006/relationships/oleObject" Target="../embeddings/oleObject64.bin"/><Relationship Id="rId12" Type="http://schemas.openxmlformats.org/officeDocument/2006/relationships/oleObject" Target="../embeddings/oleObject66.bin"/><Relationship Id="rId17" Type="http://schemas.openxmlformats.org/officeDocument/2006/relationships/oleObject" Target="../embeddings/oleObject69.bin"/><Relationship Id="rId25" Type="http://schemas.openxmlformats.org/officeDocument/2006/relationships/image" Target="../media/image73.wmf"/><Relationship Id="rId33" Type="http://schemas.openxmlformats.org/officeDocument/2006/relationships/image" Target="../media/image77.wmf"/><Relationship Id="rId2" Type="http://schemas.openxmlformats.org/officeDocument/2006/relationships/tags" Target="../tags/tag27.xml"/><Relationship Id="rId16" Type="http://schemas.openxmlformats.org/officeDocument/2006/relationships/oleObject" Target="../embeddings/oleObject68.bin"/><Relationship Id="rId20" Type="http://schemas.openxmlformats.org/officeDocument/2006/relationships/oleObject" Target="../embeddings/oleObject71.bin"/><Relationship Id="rId29" Type="http://schemas.openxmlformats.org/officeDocument/2006/relationships/image" Target="../media/image75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0.wmf"/><Relationship Id="rId11" Type="http://schemas.openxmlformats.org/officeDocument/2006/relationships/image" Target="../media/image2.png"/><Relationship Id="rId24" Type="http://schemas.openxmlformats.org/officeDocument/2006/relationships/oleObject" Target="../embeddings/oleObject73.bin"/><Relationship Id="rId32" Type="http://schemas.openxmlformats.org/officeDocument/2006/relationships/oleObject" Target="../embeddings/oleObject77.bin"/><Relationship Id="rId37" Type="http://schemas.openxmlformats.org/officeDocument/2006/relationships/image" Target="../media/image83.wmf"/><Relationship Id="rId5" Type="http://schemas.openxmlformats.org/officeDocument/2006/relationships/oleObject" Target="../embeddings/oleObject63.bin"/><Relationship Id="rId15" Type="http://schemas.openxmlformats.org/officeDocument/2006/relationships/image" Target="../media/image82.wmf"/><Relationship Id="rId23" Type="http://schemas.openxmlformats.org/officeDocument/2006/relationships/image" Target="../media/image64.wmf"/><Relationship Id="rId28" Type="http://schemas.openxmlformats.org/officeDocument/2006/relationships/oleObject" Target="../embeddings/oleObject75.bin"/><Relationship Id="rId36" Type="http://schemas.openxmlformats.org/officeDocument/2006/relationships/oleObject" Target="../embeddings/oleObject79.bin"/><Relationship Id="rId10" Type="http://schemas.openxmlformats.org/officeDocument/2006/relationships/image" Target="../media/image80.wmf"/><Relationship Id="rId19" Type="http://schemas.openxmlformats.org/officeDocument/2006/relationships/image" Target="../media/image72.wmf"/><Relationship Id="rId31" Type="http://schemas.openxmlformats.org/officeDocument/2006/relationships/image" Target="../media/image76.wmf"/><Relationship Id="rId4" Type="http://schemas.openxmlformats.org/officeDocument/2006/relationships/notesSlide" Target="../notesSlides/notesSlide24.xml"/><Relationship Id="rId9" Type="http://schemas.openxmlformats.org/officeDocument/2006/relationships/oleObject" Target="../embeddings/oleObject65.bin"/><Relationship Id="rId14" Type="http://schemas.openxmlformats.org/officeDocument/2006/relationships/oleObject" Target="../embeddings/oleObject67.bin"/><Relationship Id="rId22" Type="http://schemas.openxmlformats.org/officeDocument/2006/relationships/oleObject" Target="../embeddings/oleObject72.bin"/><Relationship Id="rId27" Type="http://schemas.openxmlformats.org/officeDocument/2006/relationships/image" Target="../media/image74.wmf"/><Relationship Id="rId30" Type="http://schemas.openxmlformats.org/officeDocument/2006/relationships/oleObject" Target="../embeddings/oleObject76.bin"/><Relationship Id="rId35" Type="http://schemas.openxmlformats.org/officeDocument/2006/relationships/image" Target="../media/image78.wmf"/><Relationship Id="rId8" Type="http://schemas.openxmlformats.org/officeDocument/2006/relationships/image" Target="../media/image79.wmf"/><Relationship Id="rId3" Type="http://schemas.openxmlformats.org/officeDocument/2006/relationships/slideLayout" Target="../slideLayouts/slideLayout2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86.wmf"/><Relationship Id="rId18" Type="http://schemas.openxmlformats.org/officeDocument/2006/relationships/oleObject" Target="../embeddings/oleObject86.bin"/><Relationship Id="rId3" Type="http://schemas.openxmlformats.org/officeDocument/2006/relationships/slideLayout" Target="../slideLayouts/slideLayout252.xml"/><Relationship Id="rId7" Type="http://schemas.openxmlformats.org/officeDocument/2006/relationships/image" Target="../media/image2.png"/><Relationship Id="rId12" Type="http://schemas.openxmlformats.org/officeDocument/2006/relationships/oleObject" Target="../embeddings/oleObject83.bin"/><Relationship Id="rId17" Type="http://schemas.openxmlformats.org/officeDocument/2006/relationships/image" Target="../media/image88.wmf"/><Relationship Id="rId2" Type="http://schemas.openxmlformats.org/officeDocument/2006/relationships/tags" Target="../tags/tag28.xml"/><Relationship Id="rId16" Type="http://schemas.openxmlformats.org/officeDocument/2006/relationships/oleObject" Target="../embeddings/oleObject85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0.wmf"/><Relationship Id="rId11" Type="http://schemas.openxmlformats.org/officeDocument/2006/relationships/image" Target="../media/image85.wmf"/><Relationship Id="rId5" Type="http://schemas.openxmlformats.org/officeDocument/2006/relationships/oleObject" Target="../embeddings/oleObject80.bin"/><Relationship Id="rId15" Type="http://schemas.openxmlformats.org/officeDocument/2006/relationships/image" Target="../media/image87.wmf"/><Relationship Id="rId10" Type="http://schemas.openxmlformats.org/officeDocument/2006/relationships/oleObject" Target="../embeddings/oleObject82.bin"/><Relationship Id="rId19" Type="http://schemas.openxmlformats.org/officeDocument/2006/relationships/image" Target="../media/image89.wmf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84.wmf"/><Relationship Id="rId14" Type="http://schemas.openxmlformats.org/officeDocument/2006/relationships/oleObject" Target="../embeddings/oleObject8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52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0.wmf"/><Relationship Id="rId11" Type="http://schemas.openxmlformats.org/officeDocument/2006/relationships/image" Target="../media/image93.png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92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16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2.xml"/><Relationship Id="rId7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80.bin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6" Type="http://schemas.openxmlformats.org/officeDocument/2006/relationships/image" Target="../media/image97.gif"/><Relationship Id="rId5" Type="http://schemas.openxmlformats.org/officeDocument/2006/relationships/image" Target="../media/image96.gif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6" Type="http://schemas.openxmlformats.org/officeDocument/2006/relationships/image" Target="../media/image99.gif"/><Relationship Id="rId5" Type="http://schemas.openxmlformats.org/officeDocument/2006/relationships/image" Target="../media/image98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48.xml"/><Relationship Id="rId1" Type="http://schemas.openxmlformats.org/officeDocument/2006/relationships/tags" Target="../tags/tag5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92886" y="6532563"/>
            <a:ext cx="636648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0521" y="2529959"/>
            <a:ext cx="8327390" cy="2275519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  <a:buFontTx/>
              <a:buNone/>
            </a:pPr>
            <a:r>
              <a:rPr lang="sv-SE" altLang="en-US" sz="2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Shuzhi Sam Ge, FIEEE, PhD, DIC, BSc</a:t>
            </a:r>
            <a:endParaRPr lang="en-GB" altLang="en-US" sz="2600" b="1" dirty="0"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 eaLnBrk="1" hangingPunct="1"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Department of Electrical and Computer Engineering</a:t>
            </a:r>
          </a:p>
          <a:p>
            <a:pPr algn="ctr" eaLnBrk="1" hangingPunct="1">
              <a:buNone/>
            </a:pPr>
            <a:r>
              <a:rPr lang="en-US" alt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National University of Singapore </a:t>
            </a:r>
          </a:p>
          <a:p>
            <a:pPr algn="ctr" eaLnBrk="1" hangingPunct="1"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Singapore 117576</a:t>
            </a:r>
            <a:r>
              <a:rPr lang="en-US" altLang="en-US" dirty="0"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altLang="en-US" sz="2400" dirty="0"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 eaLnBrk="1" hangingPunct="1">
              <a:buFontTx/>
              <a:buNone/>
            </a:pPr>
            <a:endParaRPr lang="en-US" altLang="en-US" sz="2400" dirty="0"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 eaLnBrk="1" hangingPunct="1">
              <a:buFontTx/>
              <a:buNone/>
            </a:pPr>
            <a:endParaRPr lang="en-US" altLang="zh-CN" sz="2400" dirty="0">
              <a:solidFill>
                <a:schemeClr val="accent2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149" name="Rectangle 8"/>
          <p:cNvSpPr>
            <a:spLocks noChangeArrowheads="1"/>
          </p:cNvSpPr>
          <p:nvPr/>
        </p:nvSpPr>
        <p:spPr bwMode="auto">
          <a:xfrm>
            <a:off x="192947" y="238758"/>
            <a:ext cx="6229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Arial" panose="020B0604020202020204" pitchFamily="34" charset="0"/>
              </a:rPr>
              <a:t>ME5402 / EE5106 / EE5064 </a:t>
            </a:r>
            <a:endParaRPr lang="en-US" altLang="zh-CN" sz="36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0" name="Rectangle 21"/>
          <p:cNvSpPr>
            <a:spLocks noChangeArrowheads="1"/>
          </p:cNvSpPr>
          <p:nvPr/>
        </p:nvSpPr>
        <p:spPr bwMode="auto">
          <a:xfrm>
            <a:off x="1185067" y="4917164"/>
            <a:ext cx="67235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pt-BR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E-mail: </a:t>
            </a:r>
            <a:r>
              <a:rPr lang="pt-BR" altLang="en-US" dirty="0">
                <a:latin typeface="Times New Roman" panose="02020603050405020304" pitchFamily="18" charset="0"/>
                <a:ea typeface="宋体" panose="02010600030101010101" pitchFamily="2" charset="-122"/>
                <a:hlinkClick r:id="rId5"/>
              </a:rPr>
              <a:t>samge@nus.edu.sg</a:t>
            </a:r>
            <a:r>
              <a:rPr lang="pt-BR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/ Tel: 6516 6821</a:t>
            </a:r>
            <a:r>
              <a:rPr lang="en-US" altLang="en-US" dirty="0">
                <a:latin typeface="Georgia" panose="02040502050405020303" pitchFamily="18" charset="0"/>
              </a:rPr>
              <a:t> / </a:t>
            </a:r>
            <a:r>
              <a:rPr lang="en-US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Office: E4-05-28</a:t>
            </a:r>
          </a:p>
          <a:p>
            <a:pPr>
              <a:spcBef>
                <a:spcPct val="0"/>
              </a:spcBef>
              <a:buNone/>
            </a:pPr>
            <a:r>
              <a:rPr lang="pt-BR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https://blog.nus.edu.sg/srlweb</a:t>
            </a:r>
            <a:endParaRPr lang="en-US" altLang="en-US" b="0" dirty="0">
              <a:latin typeface="Georgia" panose="020405020504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2947" y="1192920"/>
            <a:ext cx="87077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ME5402 / EE5106: A</a:t>
            </a:r>
            <a:r>
              <a:rPr lang="en-US" altLang="zh-CN" sz="20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dvanced Robotics: </a:t>
            </a:r>
            <a:r>
              <a:rPr lang="en-US" altLang="en-US" sz="20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II- Dynamics and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EE5064: Dynamics and Control of Robotic Manipulators</a:t>
            </a:r>
            <a:r>
              <a:rPr lang="en-GB" altLang="en-US" sz="20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2" name="矩形 1"/>
          <p:cNvSpPr/>
          <p:nvPr/>
        </p:nvSpPr>
        <p:spPr>
          <a:xfrm>
            <a:off x="162838" y="6020582"/>
            <a:ext cx="8906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16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Online/ Schedule: 6.00-9.00pm</a:t>
            </a:r>
            <a:r>
              <a:rPr lang="en-US" altLang="en-GB" sz="16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,</a:t>
            </a:r>
            <a:r>
              <a:rPr lang="en-GB" altLang="en-US" sz="1600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Monday / Weeks 7- 12+</a:t>
            </a:r>
            <a:endParaRPr lang="zh-CN" altLang="en-US" sz="1600" b="1" dirty="0"/>
          </a:p>
        </p:txBody>
      </p:sp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1273" y="252184"/>
            <a:ext cx="504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281273" y="1443659"/>
            <a:ext cx="8552176" cy="922020"/>
          </a:xfrm>
          <a:solidFill>
            <a:schemeClr val="bg1"/>
          </a:solidFill>
        </p:spPr>
        <p:txBody>
          <a:bodyPr/>
          <a:lstStyle/>
          <a:p>
            <a:pPr marL="0" lvl="1" indent="0" algn="just" eaLnBrk="1" hangingPunct="1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been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in industrial automation for painting, welding, assembly, ironing, palletizing and so on.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10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B3FCA6-7DAF-485C-B3F3-0AC254A356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82"/>
          <a:stretch/>
        </p:blipFill>
        <p:spPr>
          <a:xfrm>
            <a:off x="646679" y="3285733"/>
            <a:ext cx="3346117" cy="23373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FD6C93-122F-4028-9010-66706E0E2B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9"/>
          <a:stretch/>
        </p:blipFill>
        <p:spPr>
          <a:xfrm>
            <a:off x="4958255" y="3285733"/>
            <a:ext cx="3401589" cy="219596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50830"/>
                <a:ext cx="8391264" cy="3184212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 eaLnBrk="1" hangingPunct="1">
                  <a:buFont typeface="Wingdings" panose="05000000000000000000" charset="0"/>
                  <a:buNone/>
                </a:pPr>
                <a:r>
                  <a:rPr lang="en-US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Link parameters of manipulator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manipulator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can be described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kinematically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giving the values of four quantities for each link:</a:t>
                </a:r>
              </a:p>
              <a:p>
                <a:pPr marL="857250" lvl="1" indent="-457200">
                  <a:buFont typeface="+mj-lt"/>
                  <a:buAutoNum type="alphaLcParenR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link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7250" lvl="1" indent="-457200">
                  <a:buFont typeface="+mj-lt"/>
                  <a:buAutoNum type="alphaLcParenR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link twist: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7250" lvl="1" indent="-457200">
                  <a:buFont typeface="+mj-lt"/>
                  <a:buAutoNum type="alphaLcParenR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link offset: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57250" lvl="1" indent="-457200">
                  <a:buFont typeface="+mj-lt"/>
                  <a:buAutoNum type="alphaLcParenR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joint angle: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50830"/>
                <a:ext cx="8391264" cy="3184212"/>
              </a:xfrm>
              <a:blipFill>
                <a:blip r:embed="rId4"/>
                <a:stretch>
                  <a:fillRect l="-1452" t="-1912" b="-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04800" y="4699243"/>
            <a:ext cx="38957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Denavit-Hartenberg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81273" y="252184"/>
            <a:ext cx="504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11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7C6BE1B-422B-408C-9046-C27E28CE2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484" y="2639579"/>
            <a:ext cx="4896716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idx="1"/>
          </p:nvPr>
        </p:nvSpPr>
        <p:spPr>
          <a:xfrm>
            <a:off x="487594" y="4328197"/>
            <a:ext cx="4041274" cy="1395638"/>
          </a:xfrm>
          <a:solidFill>
            <a:schemeClr val="bg1"/>
          </a:solidFill>
        </p:spPr>
        <p:txBody>
          <a:bodyPr/>
          <a:lstStyle/>
          <a:p>
            <a:pPr marL="0" indent="0" eaLnBrk="1" hangingPunct="1">
              <a:buFont typeface="Wingdings" panose="05000000000000000000" charset="0"/>
              <a:buNone/>
            </a:pPr>
            <a:r>
              <a:rPr lang="en-US" alt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Assignment of Link Coordinate Systems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buFont typeface="Wingdings" panose="05000000000000000000" charset="0"/>
              <a:buNone/>
            </a:pP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(The </a:t>
            </a:r>
            <a:r>
              <a:rPr lang="en-US" alt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Denavit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Hartenberg</a:t>
            </a:r>
            <a:r>
              <a:rPr lang="en-US" alt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Notation)</a:t>
            </a:r>
            <a:endParaRPr lang="en-US" altLang="en-US" b="1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8" name="Rectangle 13"/>
          <p:cNvSpPr>
            <a:spLocks noChangeArrowheads="1"/>
          </p:cNvSpPr>
          <p:nvPr/>
        </p:nvSpPr>
        <p:spPr bwMode="auto">
          <a:xfrm>
            <a:off x="5947428" y="3528336"/>
            <a:ext cx="15990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iciliano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 62</a:t>
            </a:r>
          </a:p>
        </p:txBody>
      </p:sp>
      <p:pic>
        <p:nvPicPr>
          <p:cNvPr id="1536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r="2254"/>
          <a:stretch/>
        </p:blipFill>
        <p:spPr bwMode="auto">
          <a:xfrm>
            <a:off x="4939550" y="1234616"/>
            <a:ext cx="3614852" cy="225139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81273" y="252184"/>
            <a:ext cx="504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08" y="1234616"/>
            <a:ext cx="3223254" cy="225139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988014" y="3528336"/>
            <a:ext cx="25584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Craig, pp. 66: </a:t>
            </a:r>
            <a:endParaRPr lang="en-US" altLang="en-US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5947428" y="6141295"/>
            <a:ext cx="1676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Fu, et al, pp. 39 </a:t>
            </a:r>
            <a:endParaRPr lang="en-US" alt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397" name="Picture 5" descr="C:\Users\Administrator\Desktop\D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50" y="3971123"/>
            <a:ext cx="3614852" cy="21097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12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 flipH="1">
            <a:off x="4528868" y="1234616"/>
            <a:ext cx="43132" cy="4906679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93497888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548005" y="1554163"/>
            <a:ext cx="815403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Note that: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800" b="1" u="sng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Extend        to get       , and use right-handed rule to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obtain      ; </a:t>
            </a:r>
            <a:endParaRPr lang="en-US" altLang="en-US" sz="2800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8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Frame </a:t>
            </a:r>
            <a:r>
              <a:rPr lang="en-US" altLang="en-US" sz="2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considered firmly attached to link </a:t>
            </a:r>
            <a:r>
              <a:rPr lang="en-US" altLang="en-US" sz="28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but at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joint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8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When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,   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is chosen normal to             .</a:t>
            </a:r>
            <a:endParaRPr lang="en-US" alt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6391" name="Object 4"/>
          <p:cNvGraphicFramePr>
            <a:graphicFrameLocks noChangeAspect="1"/>
          </p:cNvGraphicFramePr>
          <p:nvPr/>
        </p:nvGraphicFramePr>
        <p:xfrm>
          <a:off x="2052955" y="2451100"/>
          <a:ext cx="51276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" name="Equation" r:id="rId6" imgW="241300" imgH="228600" progId="Equation.3">
                  <p:embed/>
                </p:oleObj>
              </mc:Choice>
              <mc:Fallback>
                <p:oleObj name="Equation" r:id="rId6" imgW="241300" imgH="228600" progId="Equation.3">
                  <p:embed/>
                  <p:pic>
                    <p:nvPicPr>
                      <p:cNvPr id="0" name="图片 2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955" y="2451100"/>
                        <a:ext cx="512763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5"/>
          <p:cNvGraphicFramePr>
            <a:graphicFrameLocks noChangeAspect="1"/>
          </p:cNvGraphicFramePr>
          <p:nvPr/>
        </p:nvGraphicFramePr>
        <p:xfrm>
          <a:off x="3534093" y="2450783"/>
          <a:ext cx="5397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" name="Equation" r:id="rId8" imgW="241300" imgH="228600" progId="Equation.3">
                  <p:embed/>
                </p:oleObj>
              </mc:Choice>
              <mc:Fallback>
                <p:oleObj name="Equation" r:id="rId8" imgW="241300" imgH="228600" progId="Equation.3">
                  <p:embed/>
                  <p:pic>
                    <p:nvPicPr>
                      <p:cNvPr id="0" name="图片 2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4093" y="2450783"/>
                        <a:ext cx="53975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6"/>
          <p:cNvGraphicFramePr>
            <a:graphicFrameLocks noChangeAspect="1"/>
          </p:cNvGraphicFramePr>
          <p:nvPr/>
        </p:nvGraphicFramePr>
        <p:xfrm>
          <a:off x="1841818" y="2858770"/>
          <a:ext cx="5111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" name="Equation" r:id="rId10" imgW="241300" imgH="228600" progId="Equation.3">
                  <p:embed/>
                </p:oleObj>
              </mc:Choice>
              <mc:Fallback>
                <p:oleObj name="Equation" r:id="rId10" imgW="241300" imgH="228600" progId="Equation.3">
                  <p:embed/>
                  <p:pic>
                    <p:nvPicPr>
                      <p:cNvPr id="0" name="图片 2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818" y="2858770"/>
                        <a:ext cx="5111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7"/>
          <p:cNvGraphicFramePr>
            <a:graphicFrameLocks noChangeAspect="1"/>
          </p:cNvGraphicFramePr>
          <p:nvPr/>
        </p:nvGraphicFramePr>
        <p:xfrm>
          <a:off x="1868488" y="5047615"/>
          <a:ext cx="81756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" name="Equation" r:id="rId12" imgW="393700" imgH="228600" progId="Equation.3">
                  <p:embed/>
                </p:oleObj>
              </mc:Choice>
              <mc:Fallback>
                <p:oleObj name="Equation" r:id="rId12" imgW="393700" imgH="228600" progId="Equation.3">
                  <p:embed/>
                  <p:pic>
                    <p:nvPicPr>
                      <p:cNvPr id="0" name="图片 2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5047615"/>
                        <a:ext cx="81756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8"/>
          <p:cNvGraphicFramePr>
            <a:graphicFrameLocks noChangeAspect="1"/>
          </p:cNvGraphicFramePr>
          <p:nvPr/>
        </p:nvGraphicFramePr>
        <p:xfrm>
          <a:off x="2898775" y="4939665"/>
          <a:ext cx="3905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" name="Equation" r:id="rId14" imgW="152400" imgH="228600" progId="Equation.3">
                  <p:embed/>
                </p:oleObj>
              </mc:Choice>
              <mc:Fallback>
                <p:oleObj name="Equation" r:id="rId14" imgW="152400" imgH="228600" progId="Equation.3">
                  <p:embed/>
                  <p:pic>
                    <p:nvPicPr>
                      <p:cNvPr id="0" name="图片 2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939665"/>
                        <a:ext cx="3905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9"/>
          <p:cNvGraphicFramePr>
            <a:graphicFrameLocks noChangeAspect="1"/>
          </p:cNvGraphicFramePr>
          <p:nvPr/>
        </p:nvGraphicFramePr>
        <p:xfrm>
          <a:off x="6210935" y="4979035"/>
          <a:ext cx="11287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" name="Equation" r:id="rId16" imgW="482600" imgH="228600" progId="Equation.3">
                  <p:embed/>
                </p:oleObj>
              </mc:Choice>
              <mc:Fallback>
                <p:oleObj name="Equation" r:id="rId16" imgW="482600" imgH="228600" progId="Equation.3">
                  <p:embed/>
                  <p:pic>
                    <p:nvPicPr>
                      <p:cNvPr id="0" name="图片 2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935" y="4979035"/>
                        <a:ext cx="11287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81273" y="252184"/>
            <a:ext cx="504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13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2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10"/>
          <p:cNvSpPr>
            <a:spLocks noChangeArrowheads="1"/>
          </p:cNvSpPr>
          <p:nvPr/>
        </p:nvSpPr>
        <p:spPr bwMode="auto">
          <a:xfrm>
            <a:off x="443865" y="1177925"/>
            <a:ext cx="77006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GB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Formulation of </a:t>
            </a:r>
            <a:r>
              <a:rPr lang="en-GB" alt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Denavit</a:t>
            </a:r>
            <a:r>
              <a:rPr lang="en-GB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GB" alt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Hartenberg</a:t>
            </a:r>
            <a:r>
              <a:rPr lang="en-GB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(D - H)</a:t>
            </a:r>
            <a:endParaRPr lang="en-GB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GB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Transformation </a:t>
            </a:r>
            <a:r>
              <a:rPr lang="en-US" altLang="en-GB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GB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atrix, </a:t>
            </a:r>
            <a:endParaRPr lang="en-GB" altLang="en-US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741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376190"/>
              </p:ext>
            </p:extLst>
          </p:nvPr>
        </p:nvGraphicFramePr>
        <p:xfrm>
          <a:off x="4416425" y="1658938"/>
          <a:ext cx="5207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" name="公式" r:id="rId6" imgW="279360" imgH="241200" progId="Equation.3">
                  <p:embed/>
                </p:oleObj>
              </mc:Choice>
              <mc:Fallback>
                <p:oleObj name="公式" r:id="rId6" imgW="279360" imgH="241200" progId="Equation.3">
                  <p:embed/>
                  <p:pic>
                    <p:nvPicPr>
                      <p:cNvPr id="0" name="图片 3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6425" y="1658938"/>
                        <a:ext cx="52070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Rectangle 17"/>
          <p:cNvSpPr>
            <a:spLocks noChangeArrowheads="1"/>
          </p:cNvSpPr>
          <p:nvPr/>
        </p:nvSpPr>
        <p:spPr bwMode="auto">
          <a:xfrm>
            <a:off x="992188" y="2094548"/>
            <a:ext cx="14185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400" b="1" u="sng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Fu, et al: </a:t>
            </a:r>
            <a:endParaRPr lang="en-US" altLang="en-US" sz="2400" b="1" u="sng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41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044508"/>
              </p:ext>
            </p:extLst>
          </p:nvPr>
        </p:nvGraphicFramePr>
        <p:xfrm>
          <a:off x="1803400" y="2484438"/>
          <a:ext cx="4451350" cy="140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" name="公式" r:id="rId8" imgW="3022600" imgH="952500" progId="Equation.3">
                  <p:embed/>
                </p:oleObj>
              </mc:Choice>
              <mc:Fallback>
                <p:oleObj name="公式" r:id="rId8" imgW="3022600" imgH="952500" progId="Equation.3">
                  <p:embed/>
                  <p:pic>
                    <p:nvPicPr>
                      <p:cNvPr id="0" name="图片 3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2484438"/>
                        <a:ext cx="4451350" cy="140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9" name="Rectangle 14"/>
          <p:cNvSpPr>
            <a:spLocks noChangeArrowheads="1"/>
          </p:cNvSpPr>
          <p:nvPr/>
        </p:nvSpPr>
        <p:spPr bwMode="auto">
          <a:xfrm>
            <a:off x="1019492" y="3973844"/>
            <a:ext cx="38366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400" b="1" u="sng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Craig: (Different from Fu's)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42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597000"/>
              </p:ext>
            </p:extLst>
          </p:nvPr>
        </p:nvGraphicFramePr>
        <p:xfrm>
          <a:off x="1813626" y="4515100"/>
          <a:ext cx="5431790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" name="Equation" r:id="rId10" imgW="3632200" imgH="952500" progId="Equation.3">
                  <p:embed/>
                </p:oleObj>
              </mc:Choice>
              <mc:Fallback>
                <p:oleObj name="Equation" r:id="rId10" imgW="3632200" imgH="952500" progId="Equation.3">
                  <p:embed/>
                  <p:pic>
                    <p:nvPicPr>
                      <p:cNvPr id="0" name="图片 3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3626" y="4515100"/>
                        <a:ext cx="5431790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81518" y="6021556"/>
            <a:ext cx="61543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s means sin and c means cos.</a:t>
            </a:r>
            <a:endParaRPr lang="zh-CN" alt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81273" y="252184"/>
            <a:ext cx="504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14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2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35"/>
          <p:cNvSpPr>
            <a:spLocks noChangeArrowheads="1"/>
          </p:cNvSpPr>
          <p:nvPr/>
        </p:nvSpPr>
        <p:spPr bwMode="auto">
          <a:xfrm>
            <a:off x="438785" y="1210353"/>
            <a:ext cx="19634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8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Properties: </a:t>
            </a:r>
            <a:endParaRPr lang="en-US" alt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1273" y="1909080"/>
            <a:ext cx="8638540" cy="4225925"/>
            <a:chOff x="669" y="2925"/>
            <a:chExt cx="13604" cy="6655"/>
          </a:xfrm>
        </p:grpSpPr>
        <p:sp>
          <p:nvSpPr>
            <p:cNvPr id="18445" name="Rectangle 51"/>
            <p:cNvSpPr>
              <a:spLocks noChangeArrowheads="1"/>
            </p:cNvSpPr>
            <p:nvPr/>
          </p:nvSpPr>
          <p:spPr bwMode="auto">
            <a:xfrm>
              <a:off x="8330" y="8461"/>
              <a:ext cx="5943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GB" altLang="en-US" sz="2400" b="1" i="1" dirty="0">
                  <a:solidFill>
                    <a:srgbClr val="000000"/>
                  </a:solidFill>
                  <a:latin typeface="Georgia" panose="02040502050405020303" pitchFamily="18" charset="0"/>
                </a:rPr>
                <a:t>Inverting a Transform</a:t>
              </a:r>
              <a:endParaRPr lang="en-US" altLang="en-US" sz="2400" b="1" i="1" dirty="0">
                <a:solidFill>
                  <a:srgbClr val="000000"/>
                </a:solidFill>
                <a:latin typeface="Georgia" panose="02040502050405020303" pitchFamily="18" charset="0"/>
              </a:endParaRPr>
            </a:p>
          </p:txBody>
        </p:sp>
        <p:graphicFrame>
          <p:nvGraphicFramePr>
            <p:cNvPr id="18448" name="Object 32"/>
            <p:cNvGraphicFramePr>
              <a:graphicFrameLocks noChangeAspect="1"/>
            </p:cNvGraphicFramePr>
            <p:nvPr/>
          </p:nvGraphicFramePr>
          <p:xfrm>
            <a:off x="1649" y="6762"/>
            <a:ext cx="2767" cy="9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9" name="Equation" r:id="rId6" imgW="838200" imgH="241300" progId="Equation.DSMT4">
                    <p:embed/>
                  </p:oleObj>
                </mc:Choice>
                <mc:Fallback>
                  <p:oleObj name="Equation" r:id="rId6" imgW="838200" imgH="241300" progId="Equation.DSMT4">
                    <p:embed/>
                    <p:pic>
                      <p:nvPicPr>
                        <p:cNvPr id="0" name="图片 4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9" y="6762"/>
                          <a:ext cx="2767" cy="9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9" name="Object 37"/>
            <p:cNvGraphicFramePr>
              <a:graphicFrameLocks noChangeAspect="1"/>
            </p:cNvGraphicFramePr>
            <p:nvPr/>
          </p:nvGraphicFramePr>
          <p:xfrm>
            <a:off x="1705" y="8108"/>
            <a:ext cx="6331" cy="1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0" name="Equation" r:id="rId8" imgW="2590800" imgH="571500" progId="Equation.3">
                    <p:embed/>
                  </p:oleObj>
                </mc:Choice>
                <mc:Fallback>
                  <p:oleObj name="Equation" r:id="rId8" imgW="2590800" imgH="571500" progId="Equation.3">
                    <p:embed/>
                    <p:pic>
                      <p:nvPicPr>
                        <p:cNvPr id="0" name="图片 4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5" y="8108"/>
                          <a:ext cx="6331" cy="1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3" name="Rectangle 52"/>
            <p:cNvSpPr>
              <a:spLocks noChangeArrowheads="1"/>
            </p:cNvSpPr>
            <p:nvPr/>
          </p:nvSpPr>
          <p:spPr bwMode="auto">
            <a:xfrm>
              <a:off x="4797" y="6831"/>
              <a:ext cx="5895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GB" altLang="zh-CN" sz="2400" b="1" i="1" dirty="0">
                  <a:solidFill>
                    <a:srgbClr val="000000"/>
                  </a:solidFill>
                  <a:latin typeface="Georgia" panose="02040502050405020303" pitchFamily="18" charset="0"/>
                  <a:ea typeface="宋体" panose="02010600030101010101" pitchFamily="2" charset="-122"/>
                </a:rPr>
                <a:t>Compound Transform</a:t>
              </a:r>
              <a:endParaRPr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8446" name="Object 28"/>
            <p:cNvGraphicFramePr>
              <a:graphicFrameLocks noChangeAspect="1"/>
            </p:cNvGraphicFramePr>
            <p:nvPr/>
          </p:nvGraphicFramePr>
          <p:xfrm>
            <a:off x="1558" y="2925"/>
            <a:ext cx="11180" cy="3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1" name="Equation" r:id="rId10" imgW="78638400" imgH="21945600" progId="Equation.DSMT4">
                    <p:embed/>
                  </p:oleObj>
                </mc:Choice>
                <mc:Fallback>
                  <p:oleObj name="Equation" r:id="rId10" imgW="78638400" imgH="21945600" progId="Equation.DSMT4">
                    <p:embed/>
                    <p:pic>
                      <p:nvPicPr>
                        <p:cNvPr id="0" name="图片 41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8" y="2925"/>
                          <a:ext cx="11180" cy="35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0" name="Rectangle 47"/>
            <p:cNvSpPr>
              <a:spLocks noChangeArrowheads="1"/>
            </p:cNvSpPr>
            <p:nvPr/>
          </p:nvSpPr>
          <p:spPr bwMode="auto">
            <a:xfrm>
              <a:off x="669" y="4296"/>
              <a:ext cx="72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GB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GB" altLang="zh-CN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GB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47"/>
            <p:cNvSpPr>
              <a:spLocks noChangeArrowheads="1"/>
            </p:cNvSpPr>
            <p:nvPr/>
          </p:nvSpPr>
          <p:spPr bwMode="auto">
            <a:xfrm>
              <a:off x="669" y="6907"/>
              <a:ext cx="72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GB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en-GB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GB" altLang="zh-CN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GB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7"/>
            <p:cNvSpPr>
              <a:spLocks noChangeArrowheads="1"/>
            </p:cNvSpPr>
            <p:nvPr/>
          </p:nvSpPr>
          <p:spPr bwMode="auto">
            <a:xfrm>
              <a:off x="669" y="8558"/>
              <a:ext cx="855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Garamond" panose="02020404030301010803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16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5"/>
                </a:buBlip>
                <a:defRPr sz="1400" i="1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rgbClr val="FF6600"/>
                  </a:solidFill>
                  <a:latin typeface="Verdana" panose="020B060403050404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GB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GB" altLang="zh-CN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en-GB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ii</a:t>
              </a:r>
              <a:r>
                <a:rPr lang="en-GB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 bwMode="auto">
            <a:xfrm>
              <a:off x="3194" y="5615"/>
              <a:ext cx="6180" cy="0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auto">
            <a:xfrm>
              <a:off x="8113" y="3063"/>
              <a:ext cx="0" cy="3249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81273" y="252184"/>
            <a:ext cx="504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15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2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967" y="1397278"/>
            <a:ext cx="3005455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10"/>
          <p:cNvSpPr>
            <a:spLocks noChangeArrowheads="1"/>
          </p:cNvSpPr>
          <p:nvPr/>
        </p:nvSpPr>
        <p:spPr bwMode="auto">
          <a:xfrm>
            <a:off x="154557" y="1291603"/>
            <a:ext cx="67221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GB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Direct</a:t>
            </a:r>
            <a:r>
              <a:rPr lang="en-GB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Kinematics:</a:t>
            </a:r>
          </a:p>
        </p:txBody>
      </p:sp>
      <p:graphicFrame>
        <p:nvGraphicFramePr>
          <p:cNvPr id="1946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749379"/>
              </p:ext>
            </p:extLst>
          </p:nvPr>
        </p:nvGraphicFramePr>
        <p:xfrm>
          <a:off x="7444357" y="4637735"/>
          <a:ext cx="115888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" name="Equation" r:id="rId7" imgW="114300" imgH="215900" progId="Equation.3">
                  <p:embed/>
                </p:oleObj>
              </mc:Choice>
              <mc:Fallback>
                <p:oleObj name="Equation" r:id="rId7" imgW="114300" imgH="215900" progId="Equation.3">
                  <p:embed/>
                  <p:pic>
                    <p:nvPicPr>
                      <p:cNvPr id="0" name="图片 5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4357" y="4637735"/>
                        <a:ext cx="115888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9" name="Rectangle 10"/>
          <p:cNvSpPr>
            <a:spLocks noChangeArrowheads="1"/>
          </p:cNvSpPr>
          <p:nvPr/>
        </p:nvSpPr>
        <p:spPr bwMode="auto">
          <a:xfrm>
            <a:off x="150112" y="4230065"/>
            <a:ext cx="73304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GB" altLang="en-US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GB" altLang="en-US" sz="28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Inverse Kinematics:  </a:t>
            </a:r>
          </a:p>
        </p:txBody>
      </p:sp>
      <p:graphicFrame>
        <p:nvGraphicFramePr>
          <p:cNvPr id="1947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895824"/>
              </p:ext>
            </p:extLst>
          </p:nvPr>
        </p:nvGraphicFramePr>
        <p:xfrm>
          <a:off x="3453382" y="1317320"/>
          <a:ext cx="3062904" cy="489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" name="Equation" r:id="rId9" imgW="1511300" imgH="241300" progId="Equation.DSMT4">
                  <p:embed/>
                </p:oleObj>
              </mc:Choice>
              <mc:Fallback>
                <p:oleObj name="Equation" r:id="rId9" imgW="1511300" imgH="241300" progId="Equation.DSMT4">
                  <p:embed/>
                  <p:pic>
                    <p:nvPicPr>
                      <p:cNvPr id="0" name="图片 5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3382" y="1317320"/>
                        <a:ext cx="3062904" cy="489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96312"/>
              </p:ext>
            </p:extLst>
          </p:nvPr>
        </p:nvGraphicFramePr>
        <p:xfrm>
          <a:off x="3624832" y="4273880"/>
          <a:ext cx="3068182" cy="489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" name="Equation" r:id="rId11" imgW="1511300" imgH="241300" progId="Equation.3">
                  <p:embed/>
                </p:oleObj>
              </mc:Choice>
              <mc:Fallback>
                <p:oleObj name="Equation" r:id="rId11" imgW="1511300" imgH="241300" progId="Equation.3">
                  <p:embed/>
                  <p:pic>
                    <p:nvPicPr>
                      <p:cNvPr id="0" name="图片 5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832" y="4273880"/>
                        <a:ext cx="3068182" cy="489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2" name="Rectangle 30"/>
          <p:cNvSpPr>
            <a:spLocks noChangeArrowheads="1"/>
          </p:cNvSpPr>
          <p:nvPr/>
        </p:nvSpPr>
        <p:spPr bwMode="auto">
          <a:xfrm>
            <a:off x="378395" y="1897710"/>
            <a:ext cx="201168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 Find	</a:t>
            </a:r>
            <a:endParaRPr lang="en-US" alt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47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339715"/>
              </p:ext>
            </p:extLst>
          </p:nvPr>
        </p:nvGraphicFramePr>
        <p:xfrm>
          <a:off x="2082800" y="1914525"/>
          <a:ext cx="20732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" name="公式" r:id="rId13" imgW="1041120" imgH="241200" progId="Equation.3">
                  <p:embed/>
                </p:oleObj>
              </mc:Choice>
              <mc:Fallback>
                <p:oleObj name="公式" r:id="rId13" imgW="1041120" imgH="241200" progId="Equation.3">
                  <p:embed/>
                  <p:pic>
                    <p:nvPicPr>
                      <p:cNvPr id="0" name="图片 5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1914525"/>
                        <a:ext cx="20732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5" name="Rectangle 33"/>
          <p:cNvSpPr>
            <a:spLocks noChangeArrowheads="1"/>
          </p:cNvSpPr>
          <p:nvPr/>
        </p:nvSpPr>
        <p:spPr bwMode="auto">
          <a:xfrm>
            <a:off x="357757" y="2513660"/>
            <a:ext cx="190627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 Compute</a:t>
            </a:r>
            <a:endParaRPr lang="en-US" alt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47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21095"/>
              </p:ext>
            </p:extLst>
          </p:nvPr>
        </p:nvGraphicFramePr>
        <p:xfrm>
          <a:off x="2363087" y="2554300"/>
          <a:ext cx="1984375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" name="Equation" r:id="rId15" imgW="990600" imgH="736600" progId="Equation.DSMT4">
                  <p:embed/>
                </p:oleObj>
              </mc:Choice>
              <mc:Fallback>
                <p:oleObj name="Equation" r:id="rId15" imgW="990600" imgH="736600" progId="Equation.DSMT4">
                  <p:embed/>
                  <p:pic>
                    <p:nvPicPr>
                      <p:cNvPr id="0" name="图片 5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087" y="2554300"/>
                        <a:ext cx="1984375" cy="148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0" name="Rectangle 40"/>
          <p:cNvSpPr>
            <a:spLocks noChangeArrowheads="1"/>
          </p:cNvSpPr>
          <p:nvPr/>
        </p:nvSpPr>
        <p:spPr bwMode="auto">
          <a:xfrm>
            <a:off x="384427" y="4826965"/>
            <a:ext cx="7383780" cy="129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00050" indent="-400050"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romanLcPeriod"/>
            </a:pP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Algebraic: Tackle the equation directly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romanLcPeriod"/>
            </a:pP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Geometric: Decompose spatial geometry to 2D...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romanLcPeriod"/>
            </a:pP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Numerical ...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46061" y="3902712"/>
            <a:ext cx="16353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PUMA560</a:t>
            </a:r>
            <a:endParaRPr lang="zh-CN" alt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81273" y="252184"/>
            <a:ext cx="504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16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2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-21474826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600" y="2215055"/>
            <a:ext cx="3447167" cy="32455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2" name="Rectangle 30"/>
          <p:cNvSpPr>
            <a:spLocks noChangeArrowheads="1"/>
          </p:cNvSpPr>
          <p:nvPr/>
        </p:nvSpPr>
        <p:spPr bwMode="auto">
          <a:xfrm>
            <a:off x="281273" y="1869379"/>
            <a:ext cx="4640736" cy="129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two-link planar robot, the following </a:t>
            </a:r>
            <a:r>
              <a:rPr lang="en-US" altLang="en-GB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GB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is obtained</a:t>
            </a:r>
            <a:r>
              <a:rPr lang="en-US" altLang="en-GB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40558"/>
              </p:ext>
            </p:extLst>
          </p:nvPr>
        </p:nvGraphicFramePr>
        <p:xfrm>
          <a:off x="494103" y="3690716"/>
          <a:ext cx="5067300" cy="94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6" r:id="rId7" imgW="2831465" imgH="508000" progId="Equation.KSEE3">
                  <p:embed/>
                </p:oleObj>
              </mc:Choice>
              <mc:Fallback>
                <p:oleObj r:id="rId7" imgW="2831465" imgH="508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103" y="3690716"/>
                        <a:ext cx="5067300" cy="94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726021"/>
              </p:ext>
            </p:extLst>
          </p:nvPr>
        </p:nvGraphicFramePr>
        <p:xfrm>
          <a:off x="7350960" y="1991535"/>
          <a:ext cx="92456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" r:id="rId9" imgW="520700" imgH="241300" progId="Equation.KSEE3">
                  <p:embed/>
                </p:oleObj>
              </mc:Choice>
              <mc:Fallback>
                <p:oleObj r:id="rId9" imgW="5207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50960" y="1991535"/>
                        <a:ext cx="924560" cy="447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接连接符 20"/>
          <p:cNvCxnSpPr/>
          <p:nvPr/>
        </p:nvCxnSpPr>
        <p:spPr>
          <a:xfrm flipH="1" flipV="1">
            <a:off x="6121388" y="4514946"/>
            <a:ext cx="82550" cy="1238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7331698" y="3500216"/>
            <a:ext cx="156210" cy="11303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17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409575" y="1238885"/>
            <a:ext cx="57943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6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6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2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 Algebraic:</a:t>
            </a: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ackle the equation directly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8298611" y="2544233"/>
            <a:ext cx="172501" cy="17378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Georgia" panose="02040502050405020303" pitchFamily="18" charset="0"/>
            </a:endParaRPr>
          </a:p>
        </p:txBody>
      </p:sp>
      <p:cxnSp>
        <p:nvCxnSpPr>
          <p:cNvPr id="4" name="直接连接符 3"/>
          <p:cNvCxnSpPr>
            <a:stCxn id="2" idx="1"/>
          </p:cNvCxnSpPr>
          <p:nvPr/>
        </p:nvCxnSpPr>
        <p:spPr bwMode="auto">
          <a:xfrm flipH="1" flipV="1">
            <a:off x="8060267" y="2379133"/>
            <a:ext cx="263606" cy="19055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med"/>
          </a:ln>
        </p:spPr>
      </p:cxnSp>
    </p:spTree>
    <p:custDataLst>
      <p:tags r:id="rId2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2" name="Rectangle 30"/>
          <p:cNvSpPr>
            <a:spLocks noChangeArrowheads="1"/>
          </p:cNvSpPr>
          <p:nvPr/>
        </p:nvSpPr>
        <p:spPr bwMode="auto">
          <a:xfrm>
            <a:off x="409574" y="1029484"/>
            <a:ext cx="7578485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ackle the equation directly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941581"/>
              </p:ext>
            </p:extLst>
          </p:nvPr>
        </p:nvGraphicFramePr>
        <p:xfrm>
          <a:off x="1645903" y="1487482"/>
          <a:ext cx="36385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0" name="Equation" r:id="rId6" imgW="1892160" imgH="507960" progId="Equation.DSMT4">
                  <p:embed/>
                </p:oleObj>
              </mc:Choice>
              <mc:Fallback>
                <p:oleObj name="Equation" r:id="rId6" imgW="1892160" imgH="507960" progId="Equation.DSMT4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45903" y="1487482"/>
                        <a:ext cx="363855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19432" y="6506179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18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409574" y="2471536"/>
            <a:ext cx="75784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square of Eq. (1.1.1) is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88059" y="1711296"/>
            <a:ext cx="13936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(1.1.1)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243884"/>
              </p:ext>
            </p:extLst>
          </p:nvPr>
        </p:nvGraphicFramePr>
        <p:xfrm>
          <a:off x="905623" y="3093156"/>
          <a:ext cx="69596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1" name="Equation" r:id="rId8" imgW="3619440" imgH="507960" progId="Equation.DSMT4">
                  <p:embed/>
                </p:oleObj>
              </mc:Choice>
              <mc:Fallback>
                <p:oleObj name="Equation" r:id="rId8" imgW="3619440" imgH="507960" progId="Equation.DSMT4">
                  <p:embed/>
                  <p:pic>
                    <p:nvPicPr>
                      <p:cNvPr id="15" name="对象 1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5623" y="3093156"/>
                        <a:ext cx="695960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0"/>
          <p:cNvSpPr>
            <a:spLocks noChangeArrowheads="1"/>
          </p:cNvSpPr>
          <p:nvPr/>
        </p:nvSpPr>
        <p:spPr bwMode="auto">
          <a:xfrm>
            <a:off x="409574" y="4406031"/>
            <a:ext cx="75784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Eq. (1.1.2) with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Eq. (1.1.3)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have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988059" y="3645791"/>
            <a:ext cx="13936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(1.1.3)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35513" y="3089418"/>
            <a:ext cx="13936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(1.1.2)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象 16">
                <a:hlinkClick r:id="" action="ppaction://ole?verb=0"/>
              </p:cNvPr>
              <p:cNvSpPr txBox="1"/>
              <p:nvPr/>
            </p:nvSpPr>
            <p:spPr>
              <a:xfrm>
                <a:off x="727969" y="4945063"/>
                <a:ext cx="7260090" cy="1127263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SG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unc>
                        <m:func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SG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))+</m:t>
                      </m:r>
                      <m:sSup>
                        <m:sSup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SG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unc>
                        <m:func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SG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  <m:oMath xmlns:m="http://schemas.openxmlformats.org/officeDocument/2006/math"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unc>
                        <m:func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))=</m:t>
                      </m:r>
                      <m:sSup>
                        <m:sSup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en-SG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SG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SG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en-SG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17" name="对象 16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69" y="4945063"/>
                <a:ext cx="7260090" cy="11272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7988059" y="5108229"/>
            <a:ext cx="13936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(1.1.4)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57232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19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255570" y="1617388"/>
            <a:ext cx="18113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对象 23">
                <a:hlinkClick r:id="" action="ppaction://ole?verb=0"/>
              </p:cNvPr>
              <p:cNvSpPr txBox="1"/>
              <p:nvPr/>
            </p:nvSpPr>
            <p:spPr>
              <a:xfrm>
                <a:off x="2228850" y="1379421"/>
                <a:ext cx="4686300" cy="96837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SG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e>
                              <m: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SG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func>
                                <m:funcPr>
                                  <m:ctrlPr>
                                    <a:rPr lang="en-SG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SG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4" name="对象 23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50" y="1379421"/>
                <a:ext cx="4686300" cy="968375"/>
              </a:xfrm>
              <a:prstGeom prst="rect">
                <a:avLst/>
              </a:prstGeom>
              <a:blipFill>
                <a:blip r:embed="rId6"/>
                <a:stretch>
                  <a:fillRect r="-23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30">
            <a:extLst>
              <a:ext uri="{FF2B5EF4-FFF2-40B4-BE49-F238E27FC236}">
                <a16:creationId xmlns:a16="http://schemas.microsoft.com/office/drawing/2014/main" id="{D653D769-F20A-41E4-962F-4F675B3B2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0" y="4748169"/>
            <a:ext cx="355388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Eq. (1.1.4) becomes</a:t>
            </a:r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6E34A5C7-7B18-4AF3-8DC0-55B26FC84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0" y="2230120"/>
            <a:ext cx="18113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11">
            <a:hlinkClick r:id="" action="ppaction://ole?verb=0"/>
            <a:extLst>
              <a:ext uri="{FF2B5EF4-FFF2-40B4-BE49-F238E27FC236}">
                <a16:creationId xmlns:a16="http://schemas.microsoft.com/office/drawing/2014/main" id="{ACD2E08D-CA7B-45E7-9038-E77D5C6217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277326"/>
              </p:ext>
            </p:extLst>
          </p:nvPr>
        </p:nvGraphicFramePr>
        <p:xfrm>
          <a:off x="2829049" y="5320887"/>
          <a:ext cx="3198812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Equation" r:id="rId7" imgW="1663560" imgH="241200" progId="Equation.DSMT4">
                  <p:embed/>
                </p:oleObj>
              </mc:Choice>
              <mc:Fallback>
                <p:oleObj name="Equation" r:id="rId7" imgW="1663560" imgH="241200" progId="Equation.DSMT4">
                  <p:embed/>
                  <p:pic>
                    <p:nvPicPr>
                      <p:cNvPr id="12" name="对象 1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29049" y="5320887"/>
                        <a:ext cx="3198812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0">
            <a:extLst>
              <a:ext uri="{FF2B5EF4-FFF2-40B4-BE49-F238E27FC236}">
                <a16:creationId xmlns:a16="http://schemas.microsoft.com/office/drawing/2014/main" id="{FA6479CB-919F-459A-B9E6-F56ACB6CEF80}"/>
              </a:ext>
            </a:extLst>
          </p:cNvPr>
          <p:cNvSpPr txBox="1"/>
          <p:nvPr/>
        </p:nvSpPr>
        <p:spPr>
          <a:xfrm>
            <a:off x="7469341" y="5320887"/>
            <a:ext cx="13936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(1.1.5)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1">
            <a:hlinkClick r:id="" action="ppaction://ole?verb=0"/>
            <a:extLst>
              <a:ext uri="{FF2B5EF4-FFF2-40B4-BE49-F238E27FC236}">
                <a16:creationId xmlns:a16="http://schemas.microsoft.com/office/drawing/2014/main" id="{28620A7E-CFA1-4E33-8030-ED1C13321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53218"/>
              </p:ext>
            </p:extLst>
          </p:nvPr>
        </p:nvGraphicFramePr>
        <p:xfrm>
          <a:off x="949325" y="2722563"/>
          <a:ext cx="7913688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Equation" r:id="rId9" imgW="4114800" imgH="914400" progId="Equation.DSMT4">
                  <p:embed/>
                </p:oleObj>
              </mc:Choice>
              <mc:Fallback>
                <p:oleObj name="Equation" r:id="rId9" imgW="4114800" imgH="914400" progId="Equation.DSMT4">
                  <p:embed/>
                  <p:pic>
                    <p:nvPicPr>
                      <p:cNvPr id="27" name="对象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CD2E08D-CA7B-45E7-9038-E77D5C6217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9325" y="2722563"/>
                        <a:ext cx="7913688" cy="183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12289454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8"/>
          <p:cNvSpPr>
            <a:spLocks noChangeArrowheads="1"/>
          </p:cNvSpPr>
          <p:nvPr/>
        </p:nvSpPr>
        <p:spPr bwMode="auto">
          <a:xfrm>
            <a:off x="281273" y="252184"/>
            <a:ext cx="26630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altLang="en-US" sz="3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6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96" name="Content Placeholder 8"/>
          <p:cNvSpPr>
            <a:spLocks noGrp="1"/>
          </p:cNvSpPr>
          <p:nvPr>
            <p:ph idx="1"/>
          </p:nvPr>
        </p:nvSpPr>
        <p:spPr>
          <a:xfrm>
            <a:off x="188752" y="1159301"/>
            <a:ext cx="8766495" cy="3817781"/>
          </a:xfrm>
          <a:noFill/>
        </p:spPr>
        <p:txBody>
          <a:bodyPr/>
          <a:lstStyle/>
          <a:p>
            <a:pPr marL="360000" indent="-1800000" algn="just" eaLnBrk="1" hangingPunct="1">
              <a:lnSpc>
                <a:spcPct val="120000"/>
              </a:lnSpc>
              <a:buNone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Craig J.J., Introduction to Robotics, Mechanics, and Control, 3nd Ed., Pearson Education, 2005</a:t>
            </a:r>
          </a:p>
          <a:p>
            <a:pPr marL="360000" indent="-1800000" algn="just" eaLnBrk="1" hangingPunct="1">
              <a:lnSpc>
                <a:spcPct val="120000"/>
              </a:lnSpc>
              <a:buNone/>
            </a:pP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[2] Ge S.S., Lee T.H.  and Harris C.J., Adaptive Neural Network Control of Robotic Manipulators, World Scientific, London, December 1998</a:t>
            </a:r>
          </a:p>
          <a:p>
            <a:pPr marL="360000" indent="-1800000" algn="just" eaLnBrk="1" hangingPunct="1">
              <a:lnSpc>
                <a:spcPct val="120000"/>
              </a:lnSpc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Fu K.S., Gonzalez R.C., and Lee C.S.G, Robotics: Control, Sensing, Vision and Intelligence, McGraw-Hill, NY, 1987</a:t>
            </a:r>
          </a:p>
          <a:p>
            <a:pPr marL="360000" indent="-1800000" algn="just" eaLnBrk="1" hangingPunct="1">
              <a:lnSpc>
                <a:spcPct val="120000"/>
              </a:lnSpc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Sciatica, L. and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Siciliano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Modeling and Control of Robot Manipulators. 2nd Edition Springer Verlag, 2000.</a:t>
            </a:r>
          </a:p>
          <a:p>
            <a:pPr marL="360000" indent="-1800000" algn="just" eaLnBrk="1" hangingPunct="1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Li, Z.J. and Ge S.S., Fundamentals in modeling and control of mobile manipulators, CRC Press, Taylor and Francis Group, 2013.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indent="-1800000" algn="just" eaLnBrk="1" hangingPunct="1">
              <a:lnSpc>
                <a:spcPct val="120000"/>
              </a:lnSpc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7" name="Rectangle 9"/>
          <p:cNvSpPr>
            <a:spLocks noChangeArrowheads="1"/>
          </p:cNvSpPr>
          <p:nvPr/>
        </p:nvSpPr>
        <p:spPr bwMode="auto">
          <a:xfrm>
            <a:off x="281273" y="5698699"/>
            <a:ext cx="8460056" cy="46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Lecture Resources: </a:t>
            </a:r>
            <a:r>
              <a:rPr lang="en-US" altLang="zh-CN" sz="2200" b="1" u="sng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https://luminus.nus.edu.sg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92886" y="6532563"/>
            <a:ext cx="636648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57232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20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225118" y="1694491"/>
            <a:ext cx="75784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Eq. (1.1.5)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rewritten as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341750"/>
              </p:ext>
            </p:extLst>
          </p:nvPr>
        </p:nvGraphicFramePr>
        <p:xfrm>
          <a:off x="4865265" y="1494624"/>
          <a:ext cx="278288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" name="Equation" r:id="rId6" imgW="1447560" imgH="444240" progId="Equation.DSMT4">
                  <p:embed/>
                </p:oleObj>
              </mc:Choice>
              <mc:Fallback>
                <p:oleObj name="Equation" r:id="rId6" imgW="1447560" imgH="444240" progId="Equation.DSMT4">
                  <p:embed/>
                  <p:pic>
                    <p:nvPicPr>
                      <p:cNvPr id="14" name="对象 1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65265" y="1494624"/>
                        <a:ext cx="2782888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6">
            <a:hlinkClick r:id="" action="ppaction://ole?verb=0"/>
            <a:extLst>
              <a:ext uri="{FF2B5EF4-FFF2-40B4-BE49-F238E27FC236}">
                <a16:creationId xmlns:a16="http://schemas.microsoft.com/office/drawing/2014/main" id="{FB38D361-AC5F-4341-BEC3-D3877EAC25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422757"/>
              </p:ext>
            </p:extLst>
          </p:nvPr>
        </p:nvGraphicFramePr>
        <p:xfrm>
          <a:off x="1148556" y="4022586"/>
          <a:ext cx="6846887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0" name="Equation" r:id="rId8" imgW="4152600" imgH="723600" progId="Equation.DSMT4">
                  <p:embed/>
                </p:oleObj>
              </mc:Choice>
              <mc:Fallback>
                <p:oleObj name="Equation" r:id="rId8" imgW="4152600" imgH="723600" progId="Equation.DSMT4">
                  <p:embed/>
                  <p:pic>
                    <p:nvPicPr>
                      <p:cNvPr id="17" name="对象 1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48556" y="4022586"/>
                        <a:ext cx="6846887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7">
            <a:hlinkClick r:id="" action="ppaction://ole?verb=0"/>
            <a:extLst>
              <a:ext uri="{FF2B5EF4-FFF2-40B4-BE49-F238E27FC236}">
                <a16:creationId xmlns:a16="http://schemas.microsoft.com/office/drawing/2014/main" id="{F19EFE4E-9349-42D0-A177-E263EE24BE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470948"/>
              </p:ext>
            </p:extLst>
          </p:nvPr>
        </p:nvGraphicFramePr>
        <p:xfrm>
          <a:off x="2366535" y="2834219"/>
          <a:ext cx="32956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1" name="Equation" r:id="rId10" imgW="1714320" imgH="444240" progId="Equation.DSMT4">
                  <p:embed/>
                </p:oleObj>
              </mc:Choice>
              <mc:Fallback>
                <p:oleObj name="Equation" r:id="rId10" imgW="1714320" imgH="444240" progId="Equation.DSMT4">
                  <p:embed/>
                  <p:pic>
                    <p:nvPicPr>
                      <p:cNvPr id="18" name="对象 1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66535" y="2834219"/>
                        <a:ext cx="3295650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30">
            <a:extLst>
              <a:ext uri="{FF2B5EF4-FFF2-40B4-BE49-F238E27FC236}">
                <a16:creationId xmlns:a16="http://schemas.microsoft.com/office/drawing/2014/main" id="{F282CD1F-F5A7-424F-AF48-45426EF1F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18" y="2538027"/>
            <a:ext cx="75784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5081645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21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196507" y="1463444"/>
            <a:ext cx="75784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Further, let us re-write Eq. (1.1.1)  as</a:t>
            </a:r>
          </a:p>
        </p:txBody>
      </p:sp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420878"/>
              </p:ext>
            </p:extLst>
          </p:nvPr>
        </p:nvGraphicFramePr>
        <p:xfrm>
          <a:off x="196507" y="2445089"/>
          <a:ext cx="705802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Equation" r:id="rId6" imgW="3670200" imgH="533160" progId="Equation.DSMT4">
                  <p:embed/>
                </p:oleObj>
              </mc:Choice>
              <mc:Fallback>
                <p:oleObj name="Equation" r:id="rId6" imgW="3670200" imgH="533160" progId="Equation.DSMT4">
                  <p:embed/>
                  <p:pic>
                    <p:nvPicPr>
                      <p:cNvPr id="15" name="对象 1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507" y="2445089"/>
                        <a:ext cx="7058025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7622596" y="2406076"/>
            <a:ext cx="1041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(1.1.6)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586" y="2980076"/>
            <a:ext cx="1041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(1.1.7)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30">
            <a:extLst>
              <a:ext uri="{FF2B5EF4-FFF2-40B4-BE49-F238E27FC236}">
                <a16:creationId xmlns:a16="http://schemas.microsoft.com/office/drawing/2014/main" id="{BD55D11D-3857-42C3-B899-9EADFDBB5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07" y="3918999"/>
            <a:ext cx="75784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Eq. (1.1.6) with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Eq. (1.1.7)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have</a:t>
            </a:r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F3E6DCE8-8101-4639-AB83-DBC24E0C5245}"/>
              </a:ext>
            </a:extLst>
          </p:cNvPr>
          <p:cNvSpPr txBox="1"/>
          <p:nvPr/>
        </p:nvSpPr>
        <p:spPr>
          <a:xfrm>
            <a:off x="7774992" y="5597366"/>
            <a:ext cx="1041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(1.1.8)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9">
            <a:hlinkClick r:id="" action="ppaction://ole?verb=0"/>
            <a:extLst>
              <a:ext uri="{FF2B5EF4-FFF2-40B4-BE49-F238E27FC236}">
                <a16:creationId xmlns:a16="http://schemas.microsoft.com/office/drawing/2014/main" id="{CF5A665B-CA94-4A83-AC4B-06D18E549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894651"/>
              </p:ext>
            </p:extLst>
          </p:nvPr>
        </p:nvGraphicFramePr>
        <p:xfrm>
          <a:off x="281273" y="4411442"/>
          <a:ext cx="8515209" cy="191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8" name="Equation" r:id="rId8" imgW="4470120" imgH="965160" progId="Equation.DSMT4">
                  <p:embed/>
                </p:oleObj>
              </mc:Choice>
              <mc:Fallback>
                <p:oleObj name="Equation" r:id="rId8" imgW="4470120" imgH="965160" progId="Equation.DSMT4">
                  <p:embed/>
                  <p:pic>
                    <p:nvPicPr>
                      <p:cNvPr id="15" name="对象 1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D91C14D-8687-472D-A51B-12039AE1F2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1273" y="4411442"/>
                        <a:ext cx="8515209" cy="191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71832861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22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graphicFrame>
        <p:nvGraphicFramePr>
          <p:cNvPr id="29" name="对象 2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56850"/>
              </p:ext>
            </p:extLst>
          </p:nvPr>
        </p:nvGraphicFramePr>
        <p:xfrm>
          <a:off x="900647" y="5905457"/>
          <a:ext cx="67373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7" name="Equation" r:id="rId6" imgW="3504960" imgH="241200" progId="Equation.DSMT4">
                  <p:embed/>
                </p:oleObj>
              </mc:Choice>
              <mc:Fallback>
                <p:oleObj name="Equation" r:id="rId6" imgW="3504960" imgH="241200" progId="Equation.DSMT4">
                  <p:embed/>
                  <p:pic>
                    <p:nvPicPr>
                      <p:cNvPr id="29" name="对象 2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0647" y="5905457"/>
                        <a:ext cx="6737350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332529" y="1630469"/>
            <a:ext cx="18113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34293"/>
              </p:ext>
            </p:extLst>
          </p:nvPr>
        </p:nvGraphicFramePr>
        <p:xfrm>
          <a:off x="1441255" y="1388375"/>
          <a:ext cx="46863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name="Equation" r:id="rId8" imgW="2438280" imgH="482400" progId="Equation.DSMT4">
                  <p:embed/>
                </p:oleObj>
              </mc:Choice>
              <mc:Fallback>
                <p:oleObj name="Equation" r:id="rId8" imgW="2438280" imgH="482400" progId="Equation.DSMT4">
                  <p:embed/>
                  <p:pic>
                    <p:nvPicPr>
                      <p:cNvPr id="24" name="对象 2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41255" y="1388375"/>
                        <a:ext cx="468630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281273" y="5227531"/>
            <a:ext cx="356366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Eq. (1.1.8) becomes</a:t>
            </a:r>
          </a:p>
        </p:txBody>
      </p:sp>
      <p:sp>
        <p:nvSpPr>
          <p:cNvPr id="22" name="Rectangle 30"/>
          <p:cNvSpPr>
            <a:spLocks noChangeArrowheads="1"/>
          </p:cNvSpPr>
          <p:nvPr/>
        </p:nvSpPr>
        <p:spPr bwMode="auto">
          <a:xfrm>
            <a:off x="442903" y="2556372"/>
            <a:ext cx="340203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37997" y="5897202"/>
            <a:ext cx="1041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(1.1.9)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1">
            <a:hlinkClick r:id="" action="ppaction://ole?verb=0"/>
            <a:extLst>
              <a:ext uri="{FF2B5EF4-FFF2-40B4-BE49-F238E27FC236}">
                <a16:creationId xmlns:a16="http://schemas.microsoft.com/office/drawing/2014/main" id="{62CF8268-FA4A-43D4-84A3-BE7CDB07A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551779"/>
              </p:ext>
            </p:extLst>
          </p:nvPr>
        </p:nvGraphicFramePr>
        <p:xfrm>
          <a:off x="715963" y="3086100"/>
          <a:ext cx="796290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Equation" r:id="rId10" imgW="4140000" imgH="914400" progId="Equation.DSMT4">
                  <p:embed/>
                </p:oleObj>
              </mc:Choice>
              <mc:Fallback>
                <p:oleObj name="Equation" r:id="rId10" imgW="4140000" imgH="914400" progId="Equation.DSMT4">
                  <p:embed/>
                  <p:pic>
                    <p:nvPicPr>
                      <p:cNvPr id="11" name="对象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8620A7E-CFA1-4E33-8030-ED1C133210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5963" y="3086100"/>
                        <a:ext cx="7962900" cy="183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9142932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23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9573" y="1039872"/>
            <a:ext cx="75784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Substituting Eq. (1.1.5) into Eq. (1.1.9), we obtain </a:t>
            </a: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915757"/>
              </p:ext>
            </p:extLst>
          </p:nvPr>
        </p:nvGraphicFramePr>
        <p:xfrm>
          <a:off x="1687693" y="1587026"/>
          <a:ext cx="54673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0" name="Equation" r:id="rId6" imgW="2844720" imgH="241200" progId="Equation.DSMT4">
                  <p:embed/>
                </p:oleObj>
              </mc:Choice>
              <mc:Fallback>
                <p:oleObj name="Equation" r:id="rId6" imgW="2844720" imgH="241200" progId="Equation.DSMT4">
                  <p:embed/>
                  <p:pic>
                    <p:nvPicPr>
                      <p:cNvPr id="16" name="对象 1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87693" y="1587026"/>
                        <a:ext cx="5467350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843678"/>
              </p:ext>
            </p:extLst>
          </p:nvPr>
        </p:nvGraphicFramePr>
        <p:xfrm>
          <a:off x="2496343" y="2653220"/>
          <a:ext cx="4151313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1" name="Equation" r:id="rId8" imgW="2158920" imgH="457200" progId="Equation.DSMT4">
                  <p:embed/>
                </p:oleObj>
              </mc:Choice>
              <mc:Fallback>
                <p:oleObj name="Equation" r:id="rId8" imgW="2158920" imgH="457200" progId="Equation.DSMT4">
                  <p:embed/>
                  <p:pic>
                    <p:nvPicPr>
                      <p:cNvPr id="18" name="对象 1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96343" y="2653220"/>
                        <a:ext cx="4151313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409573" y="2120272"/>
            <a:ext cx="75784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Eq. (1.1.10) can be rewritten as</a:t>
            </a: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461074" y="3530290"/>
            <a:ext cx="75784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</a:p>
        </p:txBody>
      </p: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03607"/>
              </p:ext>
            </p:extLst>
          </p:nvPr>
        </p:nvGraphicFramePr>
        <p:xfrm>
          <a:off x="660270" y="4996452"/>
          <a:ext cx="820737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" name="Equation" r:id="rId10" imgW="5130720" imgH="634680" progId="Equation.DSMT4">
                  <p:embed/>
                </p:oleObj>
              </mc:Choice>
              <mc:Fallback>
                <p:oleObj name="Equation" r:id="rId10" imgW="5130720" imgH="634680" progId="Equation.DSMT4">
                  <p:embed/>
                  <p:pic>
                    <p:nvPicPr>
                      <p:cNvPr id="20" name="对象 1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0270" y="4996452"/>
                        <a:ext cx="8207375" cy="106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27030"/>
              </p:ext>
            </p:extLst>
          </p:nvPr>
        </p:nvGraphicFramePr>
        <p:xfrm>
          <a:off x="660270" y="4065178"/>
          <a:ext cx="466407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" name="Equation" r:id="rId12" imgW="2425680" imgH="457200" progId="Equation.DSMT4">
                  <p:embed/>
                </p:oleObj>
              </mc:Choice>
              <mc:Fallback>
                <p:oleObj name="Equation" r:id="rId12" imgW="2425680" imgH="457200" progId="Equation.DSMT4">
                  <p:embed/>
                  <p:pic>
                    <p:nvPicPr>
                      <p:cNvPr id="14" name="对象 1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0270" y="4065178"/>
                        <a:ext cx="4664075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642459" y="1578771"/>
            <a:ext cx="13870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(1.1.10)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87494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2" name="Rectangle 30"/>
          <p:cNvSpPr>
            <a:spLocks noChangeArrowheads="1"/>
          </p:cNvSpPr>
          <p:nvPr/>
        </p:nvSpPr>
        <p:spPr bwMode="auto">
          <a:xfrm>
            <a:off x="409575" y="1238885"/>
            <a:ext cx="69983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Geometric: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Decompose spatial geometry to 2D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</a:t>
            </a:r>
            <a:r>
              <a:rPr lang="en-US" sz="2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RRR robot</a:t>
            </a:r>
          </a:p>
        </p:txBody>
      </p:sp>
      <p:pic>
        <p:nvPicPr>
          <p:cNvPr id="8" name="图片 7" descr="rrr"/>
          <p:cNvPicPr>
            <a:picLocks noChangeAspect="1"/>
          </p:cNvPicPr>
          <p:nvPr/>
        </p:nvPicPr>
        <p:blipFill rotWithShape="1">
          <a:blip r:embed="rId6"/>
          <a:srcRect r="56535"/>
          <a:stretch/>
        </p:blipFill>
        <p:spPr>
          <a:xfrm>
            <a:off x="578752" y="2287360"/>
            <a:ext cx="3617863" cy="2977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2089" y="5611243"/>
            <a:ext cx="5976943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position of the wrist in space: </a:t>
            </a: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059348"/>
              </p:ext>
            </p:extLst>
          </p:nvPr>
        </p:nvGraphicFramePr>
        <p:xfrm>
          <a:off x="6144895" y="5671569"/>
          <a:ext cx="1263015" cy="42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" r:id="rId7" imgW="711200" imgH="228600" progId="Equation.KSEE3">
                  <p:embed/>
                </p:oleObj>
              </mc:Choice>
              <mc:Fallback>
                <p:oleObj r:id="rId7" imgW="7112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44895" y="5671569"/>
                        <a:ext cx="1263015" cy="423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24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115" y="2656473"/>
            <a:ext cx="4193294" cy="235487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2" name="Rectangle 30"/>
          <p:cNvSpPr>
            <a:spLocks noChangeArrowheads="1"/>
          </p:cNvSpPr>
          <p:nvPr/>
        </p:nvSpPr>
        <p:spPr bwMode="auto">
          <a:xfrm>
            <a:off x="409500" y="1201061"/>
            <a:ext cx="6998335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Decompose spatial geometry to 2D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planar geometry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- top view of the robot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01382"/>
              </p:ext>
            </p:extLst>
          </p:nvPr>
        </p:nvGraphicFramePr>
        <p:xfrm>
          <a:off x="5938680" y="4162059"/>
          <a:ext cx="2113119" cy="469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6" name="Equation" r:id="rId6" imgW="838080" imgH="177480" progId="Equation.DSMT4">
                  <p:embed/>
                </p:oleObj>
              </mc:Choice>
              <mc:Fallback>
                <p:oleObj name="Equation" r:id="rId6" imgW="838080" imgH="177480" progId="Equation.DSMT4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38680" y="4162059"/>
                        <a:ext cx="2113119" cy="469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4" name="AutoShape 17"/>
          <p:cNvSpPr>
            <a:spLocks noChangeArrowheads="1"/>
          </p:cNvSpPr>
          <p:nvPr/>
        </p:nvSpPr>
        <p:spPr bwMode="auto">
          <a:xfrm>
            <a:off x="4660929" y="4072698"/>
            <a:ext cx="644316" cy="154850"/>
          </a:xfrm>
          <a:prstGeom prst="rightArrow">
            <a:avLst>
              <a:gd name="adj1" fmla="val 50000"/>
              <a:gd name="adj2" fmla="val 129245"/>
            </a:avLst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3200" b="1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68953" y="2635286"/>
            <a:ext cx="3874697" cy="3390367"/>
            <a:chOff x="8208" y="3959"/>
            <a:chExt cx="5080" cy="4439"/>
          </a:xfrm>
        </p:grpSpPr>
        <p:graphicFrame>
          <p:nvGraphicFramePr>
            <p:cNvPr id="19465" name="Object 6"/>
            <p:cNvGraphicFramePr>
              <a:graphicFrameLocks noChangeAspect="1"/>
            </p:cNvGraphicFramePr>
            <p:nvPr/>
          </p:nvGraphicFramePr>
          <p:xfrm>
            <a:off x="11900" y="7285"/>
            <a:ext cx="18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87" name="Equation" r:id="rId8" imgW="114300" imgH="215900" progId="Equation.3">
                    <p:embed/>
                  </p:oleObj>
                </mc:Choice>
                <mc:Fallback>
                  <p:oleObj name="Equation" r:id="rId8" imgW="114300" imgH="215900" progId="Equation.3">
                    <p:embed/>
                    <p:pic>
                      <p:nvPicPr>
                        <p:cNvPr id="0" name="图片 52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00" y="7285"/>
                          <a:ext cx="18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" name="直接连接符 3"/>
            <p:cNvCxnSpPr/>
            <p:nvPr/>
          </p:nvCxnSpPr>
          <p:spPr>
            <a:xfrm flipV="1">
              <a:off x="8654" y="7422"/>
              <a:ext cx="4634" cy="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9182" y="3959"/>
              <a:ext cx="16" cy="348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9198" y="5783"/>
              <a:ext cx="2098" cy="165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cxnSpLocks noChangeAspect="1"/>
            </p:cNvCxnSpPr>
            <p:nvPr/>
          </p:nvCxnSpPr>
          <p:spPr>
            <a:xfrm flipV="1">
              <a:off x="11279" y="4742"/>
              <a:ext cx="1342" cy="1062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9175" y="4742"/>
              <a:ext cx="3467" cy="9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2600" y="4732"/>
              <a:ext cx="17" cy="2711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9211" y="7437"/>
              <a:ext cx="1965" cy="2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9182" y="6288"/>
              <a:ext cx="15" cy="113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9197" y="6937"/>
              <a:ext cx="498" cy="39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9211" y="7422"/>
              <a:ext cx="493" cy="493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1218" y="5289"/>
              <a:ext cx="498" cy="39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1407" y="5841"/>
              <a:ext cx="493" cy="493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弧形 19"/>
            <p:cNvSpPr/>
            <p:nvPr/>
          </p:nvSpPr>
          <p:spPr>
            <a:xfrm>
              <a:off x="9653" y="6288"/>
              <a:ext cx="1862" cy="2110"/>
            </a:xfrm>
            <a:prstGeom prst="arc">
              <a:avLst>
                <a:gd name="adj1" fmla="val 16561239"/>
                <a:gd name="adj2" fmla="val 425328"/>
              </a:avLst>
            </a:prstGeom>
            <a:ln w="15875">
              <a:headEnd type="stealth" w="lg" len="lg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32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Georgia" panose="02040502050405020303" pitchFamily="18" charset="0"/>
              </a:endParaRPr>
            </a:p>
          </p:txBody>
        </p:sp>
        <p:graphicFrame>
          <p:nvGraphicFramePr>
            <p:cNvPr id="22" name="对象 2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2345" y="7482"/>
            <a:ext cx="696" cy="8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88" r:id="rId10" imgW="203200" imgH="228600" progId="Equation.KSEE3">
                    <p:embed/>
                  </p:oleObj>
                </mc:Choice>
                <mc:Fallback>
                  <p:oleObj r:id="rId10" imgW="2032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2345" y="7482"/>
                          <a:ext cx="696" cy="8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8208" y="4337"/>
            <a:ext cx="740" cy="8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89" r:id="rId12" imgW="215900" imgH="228600" progId="Equation.KSEE3">
                    <p:embed/>
                  </p:oleObj>
                </mc:Choice>
                <mc:Fallback>
                  <p:oleObj r:id="rId12" imgW="2159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8208" y="4337"/>
                          <a:ext cx="740" cy="8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500" y="6573"/>
            <a:ext cx="522" cy="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0" r:id="rId14" imgW="152400" imgH="215900" progId="Equation.KSEE3">
                    <p:embed/>
                  </p:oleObj>
                </mc:Choice>
                <mc:Fallback>
                  <p:oleObj r:id="rId14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1500" y="6573"/>
                          <a:ext cx="522" cy="7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926" y="6135"/>
            <a:ext cx="452" cy="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1" r:id="rId16" imgW="190500" imgH="228600" progId="Equation.KSEE3">
                    <p:embed/>
                  </p:oleObj>
                </mc:Choice>
                <mc:Fallback>
                  <p:oleObj r:id="rId16" imgW="1905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1926" y="6135"/>
                          <a:ext cx="452" cy="5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880" y="5264"/>
            <a:ext cx="482" cy="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2" r:id="rId18" imgW="203200" imgH="215900" progId="Equation.KSEE3">
                    <p:embed/>
                  </p:oleObj>
                </mc:Choice>
                <mc:Fallback>
                  <p:oleObj r:id="rId18" imgW="203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1880" y="5264"/>
                          <a:ext cx="482" cy="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952" y="5958"/>
            <a:ext cx="482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3" r:id="rId20" imgW="203200" imgH="228600" progId="Equation.KSEE3">
                    <p:embed/>
                  </p:oleObj>
                </mc:Choice>
                <mc:Fallback>
                  <p:oleObj r:id="rId20" imgW="2032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952" y="5958"/>
                          <a:ext cx="482" cy="5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911" y="4988"/>
            <a:ext cx="452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4" r:id="rId22" imgW="190500" imgH="228600" progId="Equation.KSEE3">
                    <p:embed/>
                  </p:oleObj>
                </mc:Choice>
                <mc:Fallback>
                  <p:oleObj r:id="rId22" imgW="1905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0911" y="4988"/>
                          <a:ext cx="452" cy="5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434" y="7482"/>
            <a:ext cx="452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5" r:id="rId24" imgW="190500" imgH="228600" progId="Equation.KSEE3">
                    <p:embed/>
                  </p:oleObj>
                </mc:Choice>
                <mc:Fallback>
                  <p:oleObj r:id="rId24" imgW="1905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0434" y="7482"/>
                          <a:ext cx="452" cy="5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321" y="6405"/>
            <a:ext cx="483" cy="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6" r:id="rId26" imgW="203200" imgH="215900" progId="Equation.KSEE3">
                    <p:embed/>
                  </p:oleObj>
                </mc:Choice>
                <mc:Fallback>
                  <p:oleObj r:id="rId26" imgW="203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9321" y="6405"/>
                          <a:ext cx="483" cy="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500" y="7860"/>
            <a:ext cx="452" cy="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7" r:id="rId28" imgW="190500" imgH="215900" progId="Equation.KSEE3">
                    <p:embed/>
                  </p:oleObj>
                </mc:Choice>
                <mc:Fallback>
                  <p:oleObj r:id="rId28" imgW="1905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9500" y="7860"/>
                          <a:ext cx="452" cy="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8481" y="6135"/>
            <a:ext cx="483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8" r:id="rId30" imgW="203200" imgH="228600" progId="Equation.KSEE3">
                    <p:embed/>
                  </p:oleObj>
                </mc:Choice>
                <mc:Fallback>
                  <p:oleObj r:id="rId30" imgW="2032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8481" y="6135"/>
                          <a:ext cx="483" cy="5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25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graphicFrame>
        <p:nvGraphicFramePr>
          <p:cNvPr id="33" name="对象 3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41041"/>
              </p:ext>
            </p:extLst>
          </p:nvPr>
        </p:nvGraphicFramePr>
        <p:xfrm>
          <a:off x="5926358" y="2787051"/>
          <a:ext cx="2372254" cy="84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99" name="Equation" r:id="rId32" imgW="596880" imgH="203040" progId="Equation.DSMT4">
                  <p:embed/>
                </p:oleObj>
              </mc:Choice>
              <mc:Fallback>
                <p:oleObj name="Equation" r:id="rId32" imgW="596880" imgH="203040" progId="Equation.DSMT4">
                  <p:embed/>
                  <p:pic>
                    <p:nvPicPr>
                      <p:cNvPr id="4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26358" y="2787051"/>
                        <a:ext cx="2372254" cy="844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059624"/>
              </p:ext>
            </p:extLst>
          </p:nvPr>
        </p:nvGraphicFramePr>
        <p:xfrm>
          <a:off x="4735512" y="3894513"/>
          <a:ext cx="4279265" cy="694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0" r:id="rId5" imgW="1968500" imgH="304800" progId="Equation.KSEE3">
                  <p:embed/>
                </p:oleObj>
              </mc:Choice>
              <mc:Fallback>
                <p:oleObj r:id="rId5" imgW="1968500" imgH="304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35512" y="3894513"/>
                        <a:ext cx="4279265" cy="694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组合 62"/>
          <p:cNvGrpSpPr/>
          <p:nvPr/>
        </p:nvGrpSpPr>
        <p:grpSpPr>
          <a:xfrm>
            <a:off x="246030" y="2707639"/>
            <a:ext cx="4207510" cy="2681605"/>
            <a:chOff x="6918" y="4207"/>
            <a:chExt cx="6366" cy="4223"/>
          </a:xfrm>
        </p:grpSpPr>
        <p:graphicFrame>
          <p:nvGraphicFramePr>
            <p:cNvPr id="19465" name="Object 6"/>
            <p:cNvGraphicFramePr>
              <a:graphicFrameLocks noChangeAspect="1"/>
            </p:cNvGraphicFramePr>
            <p:nvPr/>
          </p:nvGraphicFramePr>
          <p:xfrm>
            <a:off x="11900" y="7285"/>
            <a:ext cx="18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1" name="Equation" r:id="rId7" imgW="114300" imgH="215900" progId="Equation.3">
                    <p:embed/>
                  </p:oleObj>
                </mc:Choice>
                <mc:Fallback>
                  <p:oleObj name="Equation" r:id="rId7" imgW="114300" imgH="215900" progId="Equation.3">
                    <p:embed/>
                    <p:pic>
                      <p:nvPicPr>
                        <p:cNvPr id="0" name="图片 52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00" y="7285"/>
                          <a:ext cx="18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6" name="组合 45"/>
            <p:cNvGrpSpPr/>
            <p:nvPr/>
          </p:nvGrpSpPr>
          <p:grpSpPr>
            <a:xfrm>
              <a:off x="8058" y="4207"/>
              <a:ext cx="4693" cy="4177"/>
              <a:chOff x="8654" y="4486"/>
              <a:chExt cx="4634" cy="4177"/>
            </a:xfrm>
          </p:grpSpPr>
          <p:graphicFrame>
            <p:nvGraphicFramePr>
              <p:cNvPr id="2" name="Object 6"/>
              <p:cNvGraphicFramePr>
                <a:graphicFrameLocks noChangeAspect="1"/>
              </p:cNvGraphicFramePr>
              <p:nvPr/>
            </p:nvGraphicFramePr>
            <p:xfrm>
              <a:off x="11900" y="7285"/>
              <a:ext cx="183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962" name="Equation" r:id="rId9" imgW="114300" imgH="215900" progId="Equation.3">
                      <p:embed/>
                    </p:oleObj>
                  </mc:Choice>
                  <mc:Fallback>
                    <p:oleObj name="Equation" r:id="rId9" imgW="114300" imgH="215900" progId="Equation.3">
                      <p:embed/>
                      <p:pic>
                        <p:nvPicPr>
                          <p:cNvPr id="0" name="图片 52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900" y="7285"/>
                            <a:ext cx="183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" name="直接连接符 5"/>
              <p:cNvCxnSpPr/>
              <p:nvPr/>
            </p:nvCxnSpPr>
            <p:spPr>
              <a:xfrm flipV="1">
                <a:off x="8654" y="7422"/>
                <a:ext cx="4634" cy="2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V="1">
                <a:off x="9191" y="4486"/>
                <a:ext cx="0" cy="417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V="1">
                <a:off x="9198" y="5783"/>
                <a:ext cx="2098" cy="1659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1279" y="5804"/>
                <a:ext cx="1362" cy="475"/>
              </a:xfrm>
              <a:prstGeom prst="line">
                <a:avLst/>
              </a:prstGeom>
              <a:ln>
                <a:solidFill>
                  <a:srgbClr val="7030A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V="1">
                <a:off x="11278" y="4619"/>
                <a:ext cx="1375" cy="1164"/>
              </a:xfrm>
              <a:prstGeom prst="line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9211" y="7433"/>
                <a:ext cx="3400" cy="28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弧形 19"/>
              <p:cNvSpPr/>
              <p:nvPr/>
            </p:nvSpPr>
            <p:spPr>
              <a:xfrm>
                <a:off x="9653" y="6288"/>
                <a:ext cx="1862" cy="2110"/>
              </a:xfrm>
              <a:prstGeom prst="arc">
                <a:avLst>
                  <a:gd name="adj1" fmla="val 16561239"/>
                  <a:gd name="adj2" fmla="val 425328"/>
                </a:avLst>
              </a:prstGeom>
              <a:ln w="15875">
                <a:headEnd type="stealth" w="lg" len="lg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en-US" sz="3200" b="1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graphicFrame>
            <p:nvGraphicFramePr>
              <p:cNvPr id="26" name="对象 25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1479" y="6573"/>
              <a:ext cx="564" cy="7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963" r:id="rId10" imgW="165100" imgH="215900" progId="Equation.KSEE3">
                      <p:embed/>
                    </p:oleObj>
                  </mc:Choice>
                  <mc:Fallback>
                    <p:oleObj r:id="rId10" imgW="1651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1479" y="6573"/>
                            <a:ext cx="564" cy="77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31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1943" y="5537"/>
              <a:ext cx="482" cy="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964" r:id="rId12" imgW="203200" imgH="215900" progId="Equation.KSEE3">
                      <p:embed/>
                    </p:oleObj>
                  </mc:Choice>
                  <mc:Fallback>
                    <p:oleObj r:id="rId12" imgW="2032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11943" y="5537"/>
                            <a:ext cx="482" cy="5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对象 33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9952" y="5958"/>
              <a:ext cx="482" cy="5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965" r:id="rId14" imgW="203200" imgH="228600" progId="Equation.KSEE3">
                      <p:embed/>
                    </p:oleObj>
                  </mc:Choice>
                  <mc:Fallback>
                    <p:oleObj r:id="rId14" imgW="2032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9952" y="5958"/>
                            <a:ext cx="482" cy="56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" name="对象 37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9380" y="8087"/>
              <a:ext cx="449" cy="5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966" r:id="rId16" imgW="190500" imgH="228600" progId="Equation.KSEE3">
                      <p:embed/>
                    </p:oleObj>
                  </mc:Choice>
                  <mc:Fallback>
                    <p:oleObj r:id="rId16" imgW="1905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9380" y="8087"/>
                            <a:ext cx="449" cy="56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8" name="弧形 27"/>
            <p:cNvSpPr/>
            <p:nvPr/>
          </p:nvSpPr>
          <p:spPr>
            <a:xfrm>
              <a:off x="10660" y="4875"/>
              <a:ext cx="1449" cy="2110"/>
            </a:xfrm>
            <a:prstGeom prst="arc">
              <a:avLst>
                <a:gd name="adj1" fmla="val 16561239"/>
                <a:gd name="adj2" fmla="val 425328"/>
              </a:avLst>
            </a:prstGeom>
            <a:ln w="15875">
              <a:headEnd type="stealth" w="lg" len="lg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32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Georgia" panose="02040502050405020303" pitchFamily="18" charset="0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 flipV="1">
              <a:off x="12086" y="5984"/>
              <a:ext cx="0" cy="2447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8580" y="6007"/>
              <a:ext cx="3441" cy="1169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对象 4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2180" y="4705"/>
            <a:ext cx="571" cy="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7" r:id="rId18" imgW="165100" imgH="228600" progId="Equation.KSEE3">
                    <p:embed/>
                  </p:oleObj>
                </mc:Choice>
                <mc:Fallback>
                  <p:oleObj r:id="rId18" imgW="165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2180" y="4705"/>
                          <a:ext cx="571" cy="8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0" name="直接连接符 49"/>
            <p:cNvCxnSpPr/>
            <p:nvPr/>
          </p:nvCxnSpPr>
          <p:spPr>
            <a:xfrm flipH="1" flipV="1">
              <a:off x="8255" y="7155"/>
              <a:ext cx="10" cy="1235"/>
            </a:xfrm>
            <a:prstGeom prst="line">
              <a:avLst/>
            </a:prstGeom>
            <a:ln>
              <a:bevel/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8183" y="8390"/>
              <a:ext cx="4693" cy="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 flipV="1">
              <a:off x="8581" y="7781"/>
              <a:ext cx="20" cy="62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3" name="对象 5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1536" y="7097"/>
            <a:ext cx="364" cy="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8" r:id="rId20" imgW="152400" imgH="215900" progId="Equation.KSEE3">
                    <p:embed/>
                  </p:oleObj>
                </mc:Choice>
                <mc:Fallback>
                  <p:oleObj r:id="rId20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1536" y="7097"/>
                          <a:ext cx="364" cy="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对象 5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827" y="5753"/>
            <a:ext cx="395" cy="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9" r:id="rId22" imgW="165100" imgH="215900" progId="Equation.KSEE3">
                    <p:embed/>
                  </p:oleObj>
                </mc:Choice>
                <mc:Fallback>
                  <p:oleObj r:id="rId22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0827" y="5753"/>
                          <a:ext cx="395" cy="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对象 5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6918" y="7581"/>
            <a:ext cx="1123" cy="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0" r:id="rId24" imgW="469900" imgH="215900" progId="Equation.KSEE3">
                    <p:embed/>
                  </p:oleObj>
                </mc:Choice>
                <mc:Fallback>
                  <p:oleObj r:id="rId24" imgW="4699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918" y="7581"/>
                          <a:ext cx="1123" cy="5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" name="直接连接符 58"/>
            <p:cNvCxnSpPr/>
            <p:nvPr/>
          </p:nvCxnSpPr>
          <p:spPr>
            <a:xfrm flipH="1" flipV="1">
              <a:off x="12610" y="6030"/>
              <a:ext cx="17" cy="2400"/>
            </a:xfrm>
            <a:prstGeom prst="line">
              <a:avLst/>
            </a:prstGeom>
            <a:ln>
              <a:bevel/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60" name="对象 5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2798" y="6416"/>
            <a:ext cx="486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1" r:id="rId26" imgW="203200" imgH="228600" progId="Equation.KSEE3">
                    <p:embed/>
                  </p:oleObj>
                </mc:Choice>
                <mc:Fallback>
                  <p:oleObj r:id="rId26" imgW="2032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12798" y="6416"/>
                          <a:ext cx="486" cy="5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2" name="直接连接符 61"/>
            <p:cNvCxnSpPr/>
            <p:nvPr/>
          </p:nvCxnSpPr>
          <p:spPr>
            <a:xfrm>
              <a:off x="12045" y="6009"/>
              <a:ext cx="1015" cy="19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8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8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26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8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8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sp>
        <p:nvSpPr>
          <p:cNvPr id="40" name="Rectangle 30"/>
          <p:cNvSpPr>
            <a:spLocks noChangeArrowheads="1"/>
          </p:cNvSpPr>
          <p:nvPr/>
        </p:nvSpPr>
        <p:spPr bwMode="auto">
          <a:xfrm>
            <a:off x="409500" y="1201061"/>
            <a:ext cx="6998335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8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8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Decompose spatial geometry to 2D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planar geometry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side view of the robot</a:t>
            </a:r>
          </a:p>
        </p:txBody>
      </p:sp>
    </p:spTree>
    <p:custDataLst>
      <p:tags r:id="rId2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5" name="Object 6"/>
          <p:cNvGraphicFramePr>
            <a:graphicFrameLocks noChangeAspect="1"/>
          </p:cNvGraphicFramePr>
          <p:nvPr/>
        </p:nvGraphicFramePr>
        <p:xfrm>
          <a:off x="11904213" y="4548338"/>
          <a:ext cx="115888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5" name="Equation" r:id="rId5" imgW="114300" imgH="215900" progId="Equation.3">
                  <p:embed/>
                </p:oleObj>
              </mc:Choice>
              <mc:Fallback>
                <p:oleObj name="Equation" r:id="rId5" imgW="114300" imgH="215900" progId="Equation.3">
                  <p:embed/>
                  <p:pic>
                    <p:nvPicPr>
                      <p:cNvPr id="194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4213" y="4548338"/>
                        <a:ext cx="115888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2866" y="2008979"/>
          <a:ext cx="33686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6" name="Equation" r:id="rId7" imgW="1549080" imgH="355320" progId="Equation.DSMT4">
                  <p:embed/>
                </p:oleObj>
              </mc:Choice>
              <mc:Fallback>
                <p:oleObj name="Equation" r:id="rId7" imgW="1549080" imgH="355320" progId="Equation.DSMT4">
                  <p:embed/>
                  <p:pic>
                    <p:nvPicPr>
                      <p:cNvPr id="2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2866" y="2008979"/>
                        <a:ext cx="336867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172980" y="2359418"/>
            <a:ext cx="450621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By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law of cosines,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 have 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845004"/>
              </p:ext>
            </p:extLst>
          </p:nvPr>
        </p:nvGraphicFramePr>
        <p:xfrm>
          <a:off x="3456348" y="5375313"/>
          <a:ext cx="5551487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7" name="Equation" r:id="rId9" imgW="2552400" imgH="457200" progId="Equation.DSMT4">
                  <p:embed/>
                </p:oleObj>
              </mc:Choice>
              <mc:Fallback>
                <p:oleObj name="Equation" r:id="rId9" imgW="2552400" imgH="457200" progId="Equation.DSMT4">
                  <p:embed/>
                  <p:pic>
                    <p:nvPicPr>
                      <p:cNvPr id="14" name="对象 1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6348" y="5375313"/>
                        <a:ext cx="5551487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11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11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27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0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11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11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graphicFrame>
        <p:nvGraphicFramePr>
          <p:cNvPr id="39" name="对象 38">
            <a:hlinkClick r:id="" action="ppaction://ole?verb=0"/>
            <a:extLst>
              <a:ext uri="{FF2B5EF4-FFF2-40B4-BE49-F238E27FC236}">
                <a16:creationId xmlns:a16="http://schemas.microsoft.com/office/drawing/2014/main" id="{FD5B0FEB-4B3D-41C4-9DB4-E6061B459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160" y="1132850"/>
          <a:ext cx="685006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8" name="Equation" r:id="rId12" imgW="3149280" imgH="355320" progId="Equation.DSMT4">
                  <p:embed/>
                </p:oleObj>
              </mc:Choice>
              <mc:Fallback>
                <p:oleObj name="Equation" r:id="rId12" imgW="3149280" imgH="355320" progId="Equation.DSMT4">
                  <p:embed/>
                  <p:pic>
                    <p:nvPicPr>
                      <p:cNvPr id="39" name="对象 3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FD5B0FEB-4B3D-41C4-9DB4-E6061B4594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7160" y="1132850"/>
                        <a:ext cx="685006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hlinkClick r:id="" action="ppaction://ole?verb=0"/>
            <a:extLst>
              <a:ext uri="{FF2B5EF4-FFF2-40B4-BE49-F238E27FC236}">
                <a16:creationId xmlns:a16="http://schemas.microsoft.com/office/drawing/2014/main" id="{0E18E69A-4FE0-4644-A8FB-695DBAC797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91222"/>
              </p:ext>
            </p:extLst>
          </p:nvPr>
        </p:nvGraphicFramePr>
        <p:xfrm>
          <a:off x="4394611" y="3592886"/>
          <a:ext cx="334168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9" name="Equation" r:id="rId14" imgW="1536480" imgH="457200" progId="Equation.DSMT4">
                  <p:embed/>
                </p:oleObj>
              </mc:Choice>
              <mc:Fallback>
                <p:oleObj name="Equation" r:id="rId14" imgW="1536480" imgH="457200" progId="Equation.DSMT4">
                  <p:embed/>
                  <p:pic>
                    <p:nvPicPr>
                      <p:cNvPr id="40" name="对象 3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0E18E69A-4FE0-4644-A8FB-695DBAC797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94611" y="3592886"/>
                        <a:ext cx="3341688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4B055434-61CE-4BDA-89D7-F82FF91993FC}"/>
              </a:ext>
            </a:extLst>
          </p:cNvPr>
          <p:cNvSpPr txBox="1"/>
          <p:nvPr/>
        </p:nvSpPr>
        <p:spPr>
          <a:xfrm>
            <a:off x="4795742" y="2976152"/>
            <a:ext cx="22150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Interior angle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86378FD-64A8-4A4C-832F-3D096569ABFC}"/>
              </a:ext>
            </a:extLst>
          </p:cNvPr>
          <p:cNvSpPr txBox="1"/>
          <p:nvPr/>
        </p:nvSpPr>
        <p:spPr>
          <a:xfrm>
            <a:off x="4795742" y="4758577"/>
            <a:ext cx="246005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xterior angle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EA01FC7-F5A3-4FBA-95A6-3AF0493D85EC}"/>
              </a:ext>
            </a:extLst>
          </p:cNvPr>
          <p:cNvGrpSpPr/>
          <p:nvPr/>
        </p:nvGrpSpPr>
        <p:grpSpPr>
          <a:xfrm>
            <a:off x="170360" y="2723412"/>
            <a:ext cx="4002620" cy="2682240"/>
            <a:chOff x="552389" y="3328520"/>
            <a:chExt cx="4002620" cy="2682240"/>
          </a:xfrm>
        </p:grpSpPr>
        <p:grpSp>
          <p:nvGrpSpPr>
            <p:cNvPr id="72" name="组合 71"/>
            <p:cNvGrpSpPr/>
            <p:nvPr/>
          </p:nvGrpSpPr>
          <p:grpSpPr>
            <a:xfrm>
              <a:off x="552389" y="3328520"/>
              <a:ext cx="4002620" cy="2682240"/>
              <a:chOff x="7228" y="4207"/>
              <a:chExt cx="6056" cy="4224"/>
            </a:xfrm>
          </p:grpSpPr>
          <p:graphicFrame>
            <p:nvGraphicFramePr>
              <p:cNvPr id="73" name="Object 6"/>
              <p:cNvGraphicFramePr>
                <a:graphicFrameLocks noChangeAspect="1"/>
              </p:cNvGraphicFramePr>
              <p:nvPr/>
            </p:nvGraphicFramePr>
            <p:xfrm>
              <a:off x="11900" y="7285"/>
              <a:ext cx="183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10" name="Equation" r:id="rId16" imgW="114300" imgH="215900" progId="Equation.3">
                      <p:embed/>
                    </p:oleObj>
                  </mc:Choice>
                  <mc:Fallback>
                    <p:oleObj name="Equation" r:id="rId16" imgW="114300" imgH="215900" progId="Equation.3">
                      <p:embed/>
                      <p:pic>
                        <p:nvPicPr>
                          <p:cNvPr id="73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900" y="7285"/>
                            <a:ext cx="183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4" name="组合 73"/>
              <p:cNvGrpSpPr/>
              <p:nvPr/>
            </p:nvGrpSpPr>
            <p:grpSpPr>
              <a:xfrm>
                <a:off x="8058" y="4207"/>
                <a:ext cx="4693" cy="4177"/>
                <a:chOff x="8654" y="4486"/>
                <a:chExt cx="4634" cy="4177"/>
              </a:xfrm>
            </p:grpSpPr>
            <p:graphicFrame>
              <p:nvGraphicFramePr>
                <p:cNvPr id="88" name="Object 6"/>
                <p:cNvGraphicFramePr>
                  <a:graphicFrameLocks noChangeAspect="1"/>
                </p:cNvGraphicFramePr>
                <p:nvPr/>
              </p:nvGraphicFramePr>
              <p:xfrm>
                <a:off x="11900" y="7285"/>
                <a:ext cx="183" cy="3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811" name="Equation" r:id="rId17" imgW="114300" imgH="215900" progId="Equation.3">
                        <p:embed/>
                      </p:oleObj>
                    </mc:Choice>
                    <mc:Fallback>
                      <p:oleObj name="Equation" r:id="rId17" imgW="114300" imgH="215900" progId="Equation.3">
                        <p:embed/>
                        <p:pic>
                          <p:nvPicPr>
                            <p:cNvPr id="88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1900" y="7285"/>
                              <a:ext cx="183" cy="34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89" name="直接连接符 88"/>
                <p:cNvCxnSpPr/>
                <p:nvPr/>
              </p:nvCxnSpPr>
              <p:spPr>
                <a:xfrm flipV="1">
                  <a:off x="8654" y="7422"/>
                  <a:ext cx="4634" cy="2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flipV="1">
                  <a:off x="9191" y="4486"/>
                  <a:ext cx="0" cy="4177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flipV="1">
                  <a:off x="9198" y="5783"/>
                  <a:ext cx="2098" cy="1659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>
                  <a:off x="11279" y="5804"/>
                  <a:ext cx="1362" cy="475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/>
              </p:nvCxnSpPr>
              <p:spPr>
                <a:xfrm flipV="1">
                  <a:off x="11278" y="4619"/>
                  <a:ext cx="1375" cy="1164"/>
                </a:xfrm>
                <a:prstGeom prst="line">
                  <a:avLst/>
                </a:prstGeom>
                <a:ln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/>
              </p:nvCxnSpPr>
              <p:spPr>
                <a:xfrm flipV="1">
                  <a:off x="9211" y="7433"/>
                  <a:ext cx="3400" cy="28"/>
                </a:xfrm>
                <a:prstGeom prst="line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5" name="弧形 94"/>
                <p:cNvSpPr/>
                <p:nvPr/>
              </p:nvSpPr>
              <p:spPr>
                <a:xfrm>
                  <a:off x="9653" y="6288"/>
                  <a:ext cx="1862" cy="2110"/>
                </a:xfrm>
                <a:prstGeom prst="arc">
                  <a:avLst>
                    <a:gd name="adj1" fmla="val 16561239"/>
                    <a:gd name="adj2" fmla="val 425328"/>
                  </a:avLst>
                </a:prstGeom>
                <a:ln w="15875">
                  <a:headEnd type="stealth" w="lg" len="lg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anchor="ctr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en-US" altLang="en-US" sz="3200" b="1" i="0" u="none" strike="noStrike" cap="none" normalizeH="0" baseline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Georgia" panose="02040502050405020303" pitchFamily="18" charset="0"/>
                  </a:endParaRPr>
                </a:p>
              </p:txBody>
            </p:sp>
            <p:graphicFrame>
              <p:nvGraphicFramePr>
                <p:cNvPr id="96" name="对象 95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479" y="6573"/>
                <a:ext cx="564" cy="77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812" r:id="rId18" imgW="165100" imgH="215900" progId="Equation.KSEE3">
                        <p:embed/>
                      </p:oleObj>
                    </mc:Choice>
                    <mc:Fallback>
                      <p:oleObj r:id="rId18" imgW="165100" imgH="215900" progId="Equation.KSEE3">
                        <p:embed/>
                        <p:pic>
                          <p:nvPicPr>
                            <p:cNvPr id="96" name="对象 95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479" y="6573"/>
                              <a:ext cx="564" cy="77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7" name="对象 96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943" y="5537"/>
                <a:ext cx="482" cy="5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813" r:id="rId20" imgW="203200" imgH="215900" progId="Equation.KSEE3">
                        <p:embed/>
                      </p:oleObj>
                    </mc:Choice>
                    <mc:Fallback>
                      <p:oleObj r:id="rId20" imgW="203200" imgH="215900" progId="Equation.KSEE3">
                        <p:embed/>
                        <p:pic>
                          <p:nvPicPr>
                            <p:cNvPr id="97" name="对象 96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943" y="5537"/>
                              <a:ext cx="482" cy="5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8" name="对象 97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9952" y="5958"/>
                <a:ext cx="482" cy="56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814" r:id="rId22" imgW="203200" imgH="228600" progId="Equation.KSEE3">
                        <p:embed/>
                      </p:oleObj>
                    </mc:Choice>
                    <mc:Fallback>
                      <p:oleObj r:id="rId22" imgW="203200" imgH="228600" progId="Equation.KSEE3">
                        <p:embed/>
                        <p:pic>
                          <p:nvPicPr>
                            <p:cNvPr id="98" name="对象 97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952" y="5958"/>
                              <a:ext cx="482" cy="56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9" name="对象 98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9380" y="8087"/>
                <a:ext cx="449" cy="56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815" r:id="rId24" imgW="190500" imgH="228600" progId="Equation.KSEE3">
                        <p:embed/>
                      </p:oleObj>
                    </mc:Choice>
                    <mc:Fallback>
                      <p:oleObj r:id="rId24" imgW="190500" imgH="228600" progId="Equation.KSEE3">
                        <p:embed/>
                        <p:pic>
                          <p:nvPicPr>
                            <p:cNvPr id="99" name="对象 98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380" y="8087"/>
                              <a:ext cx="449" cy="56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5" name="弧形 74"/>
              <p:cNvSpPr/>
              <p:nvPr/>
            </p:nvSpPr>
            <p:spPr>
              <a:xfrm>
                <a:off x="10660" y="4875"/>
                <a:ext cx="1449" cy="2110"/>
              </a:xfrm>
              <a:prstGeom prst="arc">
                <a:avLst>
                  <a:gd name="adj1" fmla="val 16561239"/>
                  <a:gd name="adj2" fmla="val 425328"/>
                </a:avLst>
              </a:prstGeom>
              <a:ln w="15875">
                <a:headEnd type="stealth" w="lg" len="lg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en-US" sz="3200" b="1" i="0" u="none" strike="noStrike" cap="none" normalizeH="0" baseline="0">
                  <a:ln>
                    <a:noFill/>
                  </a:ln>
                  <a:solidFill>
                    <a:schemeClr val="accent2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 flipV="1">
                <a:off x="12086" y="5984"/>
                <a:ext cx="0" cy="2447"/>
              </a:xfrm>
              <a:prstGeom prst="line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8580" y="6007"/>
                <a:ext cx="3441" cy="1169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aphicFrame>
            <p:nvGraphicFramePr>
              <p:cNvPr id="78" name="对象 77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2180" y="4705"/>
              <a:ext cx="571" cy="8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16" r:id="rId26" imgW="165100" imgH="228600" progId="Equation.KSEE3">
                      <p:embed/>
                    </p:oleObj>
                  </mc:Choice>
                  <mc:Fallback>
                    <p:oleObj r:id="rId26" imgW="165100" imgH="228600" progId="Equation.KSEE3">
                      <p:embed/>
                      <p:pic>
                        <p:nvPicPr>
                          <p:cNvPr id="78" name="对象 77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12180" y="4705"/>
                            <a:ext cx="571" cy="82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9" name="直接连接符 78"/>
              <p:cNvCxnSpPr/>
              <p:nvPr/>
            </p:nvCxnSpPr>
            <p:spPr>
              <a:xfrm flipH="1" flipV="1">
                <a:off x="8255" y="7155"/>
                <a:ext cx="10" cy="1235"/>
              </a:xfrm>
              <a:prstGeom prst="line">
                <a:avLst/>
              </a:prstGeom>
              <a:ln>
                <a:bevel/>
                <a:headEnd type="stealth" w="lg" len="lg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flipV="1">
                <a:off x="8183" y="8390"/>
                <a:ext cx="4693" cy="2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 flipV="1">
                <a:off x="8581" y="7781"/>
                <a:ext cx="20" cy="624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aphicFrame>
            <p:nvGraphicFramePr>
              <p:cNvPr id="82" name="对象 81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1536" y="7097"/>
              <a:ext cx="364" cy="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17" r:id="rId28" imgW="152400" imgH="215900" progId="Equation.KSEE3">
                      <p:embed/>
                    </p:oleObj>
                  </mc:Choice>
                  <mc:Fallback>
                    <p:oleObj r:id="rId28" imgW="152400" imgH="215900" progId="Equation.KSEE3">
                      <p:embed/>
                      <p:pic>
                        <p:nvPicPr>
                          <p:cNvPr id="82" name="对象 81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11536" y="7097"/>
                            <a:ext cx="364" cy="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3" name="对象 82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0827" y="5753"/>
              <a:ext cx="395" cy="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18" r:id="rId30" imgW="165100" imgH="215900" progId="Equation.KSEE3">
                      <p:embed/>
                    </p:oleObj>
                  </mc:Choice>
                  <mc:Fallback>
                    <p:oleObj r:id="rId30" imgW="165100" imgH="215900" progId="Equation.KSEE3">
                      <p:embed/>
                      <p:pic>
                        <p:nvPicPr>
                          <p:cNvPr id="83" name="对象 82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10827" y="5753"/>
                            <a:ext cx="395" cy="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" name="对象 83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7228" y="7539"/>
              <a:ext cx="1123" cy="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19" r:id="rId32" imgW="469900" imgH="215900" progId="Equation.KSEE3">
                      <p:embed/>
                    </p:oleObj>
                  </mc:Choice>
                  <mc:Fallback>
                    <p:oleObj r:id="rId32" imgW="469900" imgH="215900" progId="Equation.KSEE3">
                      <p:embed/>
                      <p:pic>
                        <p:nvPicPr>
                          <p:cNvPr id="84" name="对象 83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7228" y="7539"/>
                            <a:ext cx="1123" cy="5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85" name="直接连接符 84"/>
              <p:cNvCxnSpPr/>
              <p:nvPr/>
            </p:nvCxnSpPr>
            <p:spPr>
              <a:xfrm flipH="1" flipV="1">
                <a:off x="12610" y="6030"/>
                <a:ext cx="17" cy="2400"/>
              </a:xfrm>
              <a:prstGeom prst="line">
                <a:avLst/>
              </a:prstGeom>
              <a:ln>
                <a:bevel/>
                <a:headEnd type="stealth" w="lg" len="lg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对象 85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2798" y="6416"/>
              <a:ext cx="486" cy="5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20" r:id="rId34" imgW="203200" imgH="228600" progId="Equation.KSEE3">
                      <p:embed/>
                    </p:oleObj>
                  </mc:Choice>
                  <mc:Fallback>
                    <p:oleObj r:id="rId34" imgW="203200" imgH="228600" progId="Equation.KSEE3">
                      <p:embed/>
                      <p:pic>
                        <p:nvPicPr>
                          <p:cNvPr id="86" name="对象 85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12798" y="6416"/>
                            <a:ext cx="486" cy="56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87" name="直接连接符 86"/>
              <p:cNvCxnSpPr/>
              <p:nvPr/>
            </p:nvCxnSpPr>
            <p:spPr>
              <a:xfrm>
                <a:off x="12045" y="6009"/>
                <a:ext cx="1015" cy="19"/>
              </a:xfrm>
              <a:prstGeom prst="line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40055EC4-657D-4A8F-A801-E672245031B6}"/>
                </a:ext>
              </a:extLst>
            </p:cNvPr>
            <p:cNvSpPr/>
            <p:nvPr/>
          </p:nvSpPr>
          <p:spPr bwMode="auto">
            <a:xfrm>
              <a:off x="1818402" y="4732655"/>
              <a:ext cx="389943" cy="472925"/>
            </a:xfrm>
            <a:prstGeom prst="arc">
              <a:avLst>
                <a:gd name="adj1" fmla="val 17276683"/>
                <a:gd name="adj2" fmla="val 215012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32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Georgia" panose="02040502050405020303" pitchFamily="18" charset="0"/>
              </a:endParaRPr>
            </a:p>
          </p:txBody>
        </p:sp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9EA52902-F232-4509-A41D-38BA7C4D4B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7643" y="4636951"/>
            <a:ext cx="224232" cy="298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1" name="Equation" r:id="rId36" imgW="152280" imgH="203040" progId="Equation.DSMT4">
                    <p:embed/>
                  </p:oleObj>
                </mc:Choice>
                <mc:Fallback>
                  <p:oleObj name="Equation" r:id="rId36" imgW="152280" imgH="203040" progId="Equation.DSMT4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9EA52902-F232-4509-A41D-38BA7C4D4B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2207643" y="4636951"/>
                          <a:ext cx="224232" cy="2989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127391503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5" name="Object 6"/>
          <p:cNvGraphicFramePr>
            <a:graphicFrameLocks noChangeAspect="1"/>
          </p:cNvGraphicFramePr>
          <p:nvPr/>
        </p:nvGraphicFramePr>
        <p:xfrm>
          <a:off x="7556500" y="4625975"/>
          <a:ext cx="115888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6" name="Equation" r:id="rId5" imgW="114300" imgH="215900" progId="Equation.3">
                  <p:embed/>
                </p:oleObj>
              </mc:Choice>
              <mc:Fallback>
                <p:oleObj name="Equation" r:id="rId5" imgW="114300" imgH="215900" progId="Equation.3">
                  <p:embed/>
                  <p:pic>
                    <p:nvPicPr>
                      <p:cNvPr id="194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4625975"/>
                        <a:ext cx="115888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2" name="Rectangle 30"/>
          <p:cNvSpPr>
            <a:spLocks noChangeArrowheads="1"/>
          </p:cNvSpPr>
          <p:nvPr/>
        </p:nvSpPr>
        <p:spPr bwMode="auto">
          <a:xfrm>
            <a:off x="704215" y="1872615"/>
            <a:ext cx="7754620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Consider the two-link planar robot again. D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ifferentiating               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results in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is formulated as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we have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       , we further have</a:t>
            </a: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44500" y="2759075"/>
          <a:ext cx="8275638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7" name="公式" r:id="rId8" imgW="4305240" imgH="533160" progId="Equation.3">
                  <p:embed/>
                </p:oleObj>
              </mc:Choice>
              <mc:Fallback>
                <p:oleObj name="公式" r:id="rId8" imgW="4305240" imgH="533160" progId="Equation.3">
                  <p:embed/>
                  <p:pic>
                    <p:nvPicPr>
                      <p:cNvPr id="15" name="对象 1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4500" y="2759075"/>
                        <a:ext cx="8275638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39135" y="4347528"/>
          <a:ext cx="1339850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8" r:id="rId10" imgW="685800" imgH="254000" progId="Equation.KSEE3">
                  <p:embed/>
                </p:oleObj>
              </mc:Choice>
              <mc:Fallback>
                <p:oleObj r:id="rId10" imgW="685800" imgH="254000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39135" y="4347528"/>
                        <a:ext cx="1339850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38818" y="5094923"/>
          <a:ext cx="1538605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9" r:id="rId12" imgW="787400" imgH="254000" progId="Equation.KSEE3">
                  <p:embed/>
                </p:oleObj>
              </mc:Choice>
              <mc:Fallback>
                <p:oleObj r:id="rId12" imgW="787400" imgH="254000" progId="Equation.KSEE3">
                  <p:embed/>
                  <p:pic>
                    <p:nvPicPr>
                      <p:cNvPr id="6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38818" y="5094923"/>
                        <a:ext cx="1538605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30898" y="2324418"/>
          <a:ext cx="108204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0" r:id="rId14" imgW="609600" imgH="241300" progId="Equation.KSEE3">
                  <p:embed/>
                </p:oleObj>
              </mc:Choice>
              <mc:Fallback>
                <p:oleObj r:id="rId14" imgW="609600" imgH="241300" progId="Equation.KSEE3">
                  <p:embed/>
                  <p:pic>
                    <p:nvPicPr>
                      <p:cNvPr id="2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0898" y="2324418"/>
                        <a:ext cx="1082040" cy="447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47190" y="5628958"/>
          <a:ext cx="61976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1" r:id="rId16" imgW="316865" imgH="203200" progId="Equation.KSEE3">
                  <p:embed/>
                </p:oleObj>
              </mc:Choice>
              <mc:Fallback>
                <p:oleObj r:id="rId16" imgW="316865" imgH="203200" progId="Equation.KSEE3">
                  <p:embed/>
                  <p:pic>
                    <p:nvPicPr>
                      <p:cNvPr id="1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47190" y="5628958"/>
                        <a:ext cx="619760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62923" y="5985511"/>
          <a:ext cx="2903855" cy="44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2" r:id="rId18" imgW="1485900" imgH="228600" progId="Equation.KSEE3">
                  <p:embed/>
                </p:oleObj>
              </mc:Choice>
              <mc:Fallback>
                <p:oleObj r:id="rId18" imgW="1485900" imgH="228600" progId="Equation.KSEE3">
                  <p:embed/>
                  <p:pic>
                    <p:nvPicPr>
                      <p:cNvPr id="13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62923" y="5985511"/>
                        <a:ext cx="2903855" cy="44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853305" y="4336415"/>
            <a:ext cx="3163570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indent="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en-GB" sz="2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en-GB" sz="22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en-GB" sz="2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the</a:t>
            </a:r>
            <a:r>
              <a:rPr lang="en-US" altLang="en-GB" sz="2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Jacobian matrix</a:t>
            </a:r>
            <a:r>
              <a:rPr lang="en-US" altLang="en-GB" sz="2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409575" y="1238885"/>
            <a:ext cx="6998335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Numerical: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Iterative solution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28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736394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97112"/>
              </p:ext>
            </p:extLst>
          </p:nvPr>
        </p:nvGraphicFramePr>
        <p:xfrm>
          <a:off x="7556500" y="4449406"/>
          <a:ext cx="115888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5" imgW="114300" imgH="215900" progId="Equation.3">
                  <p:embed/>
                </p:oleObj>
              </mc:Choice>
              <mc:Fallback>
                <p:oleObj name="Equation" r:id="rId5" imgW="114300" imgH="215900" progId="Equation.3">
                  <p:embed/>
                  <p:pic>
                    <p:nvPicPr>
                      <p:cNvPr id="194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4449406"/>
                        <a:ext cx="115888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0" y="1116641"/>
            <a:ext cx="952831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Numerical: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Reference for completeness and interested students.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29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81273" y="252184"/>
            <a:ext cx="6136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Inverse Kinematics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AE665A-0CFB-4B61-AB54-57F79653D63A}"/>
              </a:ext>
            </a:extLst>
          </p:cNvPr>
          <p:cNvSpPr txBox="1"/>
          <p:nvPr/>
        </p:nvSpPr>
        <p:spPr>
          <a:xfrm>
            <a:off x="0" y="1609084"/>
            <a:ext cx="9093549" cy="185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457200">
              <a:lnSpc>
                <a:spcPts val="2800"/>
              </a:lnSpc>
            </a:pPr>
            <a:r>
              <a:rPr lang="en-GB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US" altLang="zh-CN" sz="19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Jazar</a:t>
            </a:r>
            <a:r>
              <a:rPr lang="en-US" altLang="zh-CN" sz="1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Reza N. </a:t>
            </a:r>
            <a:r>
              <a:rPr lang="en-US" altLang="zh-CN" sz="1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Theory of applied robotics: kinematics, dynamics, and control</a:t>
            </a:r>
            <a:r>
              <a:rPr lang="en-US" altLang="zh-CN" sz="1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Springer Science &amp; Business Media, 2010.</a:t>
            </a:r>
          </a:p>
          <a:p>
            <a:pPr marL="360000" indent="-457200">
              <a:lnSpc>
                <a:spcPts val="2800"/>
              </a:lnSpc>
            </a:pPr>
            <a:r>
              <a:rPr lang="en-US" altLang="zh-CN" sz="19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1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Gu, Edward YL. </a:t>
            </a:r>
            <a:r>
              <a:rPr lang="en-US" altLang="zh-CN" sz="19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journey from robot to digital human: mathematical principles and applications with MATLAB programming</a:t>
            </a:r>
            <a:r>
              <a:rPr lang="en-US" altLang="zh-CN" sz="1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1. Springer Science &amp; Business Media, 2013.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CC529B-BDAB-4A65-87A0-7AC45A0C68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28" y="3626242"/>
            <a:ext cx="1872100" cy="26949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488723-F5B1-46D6-88A6-2CFCBBEEB9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77" y="3600116"/>
            <a:ext cx="2129252" cy="27210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EDF4D1-55DB-4C53-9A01-B28C8CA6F6D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08" y="3613179"/>
            <a:ext cx="1826484" cy="27210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C3D6B8-4B1A-48B0-978F-3F2888C4C7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2" y="3600115"/>
            <a:ext cx="1684653" cy="272108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406379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3953" y="1295331"/>
            <a:ext cx="7813040" cy="48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en-GB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Review of Kinematics</a:t>
            </a: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General features of robots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Formulation of Denavit - Hartenberg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Direct kinematics and inverse kinematics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en-US" altLang="en-GB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en-GB" sz="2800" b="1" dirty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Robot Dynamics</a:t>
            </a: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Newton-Euler formulations</a:t>
            </a:r>
          </a:p>
          <a:p>
            <a:pPr marL="800100" lvl="1" indent="-342900" fontAlgn="base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Lagrange-Euler formulation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Properties of dynamic models</a:t>
            </a: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Tutorials of dynamics </a:t>
            </a: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Neural network modelling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92886" y="6532563"/>
            <a:ext cx="636648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3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1273" y="252184"/>
            <a:ext cx="3678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Outline</a:t>
            </a:r>
            <a:endParaRPr lang="en-US" altLang="zh-CN" sz="36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5" name="Object 6"/>
          <p:cNvGraphicFramePr>
            <a:graphicFrameLocks noChangeAspect="1"/>
          </p:cNvGraphicFramePr>
          <p:nvPr/>
        </p:nvGraphicFramePr>
        <p:xfrm>
          <a:off x="7556500" y="4625975"/>
          <a:ext cx="115888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5" imgW="114300" imgH="215900" progId="Equation.3">
                  <p:embed/>
                </p:oleObj>
              </mc:Choice>
              <mc:Fallback>
                <p:oleObj name="Equation" r:id="rId5" imgW="114300" imgH="215900" progId="Equation.3">
                  <p:embed/>
                  <p:pic>
                    <p:nvPicPr>
                      <p:cNvPr id="1946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4625975"/>
                        <a:ext cx="115888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674053" y="1382010"/>
            <a:ext cx="8079330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structure and general features of robots	</a:t>
            </a:r>
          </a:p>
          <a:p>
            <a:pPr marL="457200" indent="-457200">
              <a:buFont typeface="+mj-lt"/>
              <a:buAutoNum type="arabicPeriod"/>
            </a:pPr>
            <a:r>
              <a:rPr lang="en-SG" altLang="zh-CN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the formulation of </a:t>
            </a:r>
            <a:r>
              <a:rPr lang="en-SG" altLang="zh-CN" sz="240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Denavit</a:t>
            </a:r>
            <a:r>
              <a:rPr lang="en-SG" altLang="zh-CN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SG" altLang="zh-CN" sz="240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Hartenberg</a:t>
            </a:r>
            <a:endParaRPr lang="en-SG" altLang="zh-CN" sz="24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altLang="zh-CN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 kinematics and inverse kinematics</a:t>
            </a:r>
            <a:endParaRPr lang="en-SG" altLang="zh-CN" sz="24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30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81273" y="252184"/>
            <a:ext cx="67409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I: Learning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D044E-550F-4E29-8FC4-C613D7F4D24D}"/>
              </a:ext>
            </a:extLst>
          </p:cNvPr>
          <p:cNvSpPr txBox="1"/>
          <p:nvPr/>
        </p:nvSpPr>
        <p:spPr>
          <a:xfrm>
            <a:off x="550416" y="3215693"/>
            <a:ext cx="75815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Capabilities: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able to solve direct and inverse kinematics for typical robots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think,  </a:t>
            </a: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information </a:t>
            </a:r>
            <a:r>
              <a:rPr lang="en-US" sz="24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and solve </a:t>
            </a:r>
            <a:r>
              <a:rPr 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more complex demands, such as with rotations.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SG" sz="24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6209566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文本框 10"/>
          <p:cNvSpPr txBox="1">
            <a:spLocks noChangeArrowheads="1"/>
          </p:cNvSpPr>
          <p:nvPr/>
        </p:nvSpPr>
        <p:spPr bwMode="auto">
          <a:xfrm>
            <a:off x="903489" y="3960227"/>
            <a:ext cx="27502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1pPr>
            <a:lvl2pPr marL="742950" indent="-28575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3pPr>
            <a:lvl4pPr marL="16002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4pPr>
            <a:lvl5pPr marL="2057400" indent="-228600"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Georgia" panose="02040502050405020303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200" i="1" u="sng" dirty="0">
                <a:solidFill>
                  <a:srgbClr val="333399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X1 Mobile Robot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200" i="1" u="sng" dirty="0">
                <a:solidFill>
                  <a:srgbClr val="333399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by NUS</a:t>
            </a:r>
            <a:endParaRPr lang="zh-CN" altLang="en-US" sz="2200" i="1" u="sng" dirty="0">
              <a:solidFill>
                <a:srgbClr val="333399"/>
              </a:solidFill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362465" y="193675"/>
            <a:ext cx="658253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Newly Developed Robots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31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F8631D-78DA-42B6-8CA2-44A0B4996A02}"/>
              </a:ext>
            </a:extLst>
          </p:cNvPr>
          <p:cNvSpPr txBox="1"/>
          <p:nvPr/>
        </p:nvSpPr>
        <p:spPr>
          <a:xfrm>
            <a:off x="4844291" y="5946473"/>
            <a:ext cx="32087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i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Hanson Robotics-Sophia</a:t>
            </a:r>
            <a:endParaRPr lang="en-US" altLang="zh-CN" sz="2200" b="1" i="1" u="sng" dirty="0">
              <a:solidFill>
                <a:schemeClr val="accent2"/>
              </a:solidFill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46B96E-3985-41EB-B67B-DF62D1747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3" y="1254527"/>
            <a:ext cx="3189238" cy="23919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DD7DF4-A519-4749-8A03-8CF243DDC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98" y="3742124"/>
            <a:ext cx="3812371" cy="21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1074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0886" y="1082259"/>
            <a:ext cx="674624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Vacuum Cleaning Robot</a:t>
            </a:r>
            <a:endParaRPr lang="en-US" altLang="zh-CN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32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pic>
        <p:nvPicPr>
          <p:cNvPr id="69634" name="Picture 2" descr="扫地机器人，人工智能还是人工“智障”？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6" y="1653913"/>
            <a:ext cx="3710129" cy="20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313446" y="3429000"/>
            <a:ext cx="4326057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Bartender Robot</a:t>
            </a:r>
            <a:endParaRPr lang="en-US" altLang="zh-CN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658" name="Picture 2" descr="https://pic.rmb.bdstatic.com/76f88d4aee533dbd20a9e9395145f0863872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01" y="4045223"/>
            <a:ext cx="3850347" cy="21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62465" y="193675"/>
            <a:ext cx="658253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Newly Developed Robots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03783" y="1141047"/>
            <a:ext cx="3269943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Boston Dynamics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98611" y="6532563"/>
            <a:ext cx="730923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33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pic>
        <p:nvPicPr>
          <p:cNvPr id="13314" name="Picture 2" descr="https://gimg2.baidu.com/image_search/src=http%3A%2F%2F5b0988e595225.cdn.sohucs.com%2Fq_70%2Cc_zoom%2Cw_640%2Fimages%2F20180403%2F3808e1e43c7e453a9ca212cc2e2cdae7.gif&amp;refer=http%3A%2F%2F5b0988e595225.cdn.sohucs.com&amp;app=2002&amp;size=f9999,10000&amp;q=a80&amp;n=0&amp;g=0n&amp;fmt=jpeg?sec=1648199525&amp;t=b6f308ebbb8300155a174349d0d8718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558" y="3879049"/>
            <a:ext cx="4277773" cy="240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028668" y="3263926"/>
            <a:ext cx="32699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Robot-driven Vehicle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62465" y="193675"/>
            <a:ext cx="658253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Newly Developed Robots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86804DE-2CC0-486A-A037-8EEEE3984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15" y="1632537"/>
            <a:ext cx="3781311" cy="212698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92886" y="6532563"/>
            <a:ext cx="636648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4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1273" y="252184"/>
            <a:ext cx="3678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Outline</a:t>
            </a:r>
            <a:endParaRPr lang="en-US" altLang="zh-CN" sz="36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403953" y="1295331"/>
            <a:ext cx="7813040" cy="448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r>
              <a:rPr lang="en-US" altLang="en-GB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Position and Trajectory Control</a:t>
            </a: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Fundamentals</a:t>
            </a: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Single-joint position control</a:t>
            </a: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Multi-joint position control</a:t>
            </a:r>
          </a:p>
          <a:p>
            <a:pPr marL="800100" lvl="1" indent="-34290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Adaptive control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endParaRPr lang="en-US" altLang="en-GB" sz="2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r>
              <a:rPr lang="en-US" altLang="en-GB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Robot Force Control</a:t>
            </a:r>
          </a:p>
          <a:p>
            <a:pPr marL="800100" lvl="1" indent="-342900" fontAlgn="base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Force control and hybrid position/force control</a:t>
            </a:r>
          </a:p>
          <a:p>
            <a:pPr marL="800100" lvl="1" indent="-342900" fontAlgn="base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Impedance control and intelligent control</a:t>
            </a:r>
          </a:p>
          <a:p>
            <a:pPr marL="800100" lvl="1" indent="-342900" fontAlgn="base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Control of constrained robots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1273" y="252184"/>
            <a:ext cx="3678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Outline</a:t>
            </a:r>
            <a:endParaRPr lang="en-US" altLang="zh-CN" sz="36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/>
          <p:nvPr/>
        </p:nvSpPr>
        <p:spPr>
          <a:xfrm>
            <a:off x="403953" y="1295331"/>
            <a:ext cx="8505156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  <a:defRPr/>
            </a:pPr>
            <a:r>
              <a:rPr lang="en-US" altLang="en-GB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Mini Project</a:t>
            </a:r>
          </a:p>
          <a:p>
            <a:pPr lvl="1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 group project on applications of kinematics, dynamics, and control for 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 few typical robots to be released later.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92886" y="6532563"/>
            <a:ext cx="636648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5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4" y="3700440"/>
            <a:ext cx="3539696" cy="20066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04" y="3700440"/>
            <a:ext cx="3566782" cy="20053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Content Placeholder 8"/>
          <p:cNvSpPr>
            <a:spLocks noGrp="1"/>
          </p:cNvSpPr>
          <p:nvPr>
            <p:ph idx="1"/>
          </p:nvPr>
        </p:nvSpPr>
        <p:spPr>
          <a:xfrm>
            <a:off x="290830" y="1514475"/>
            <a:ext cx="8561070" cy="4458486"/>
          </a:xfrm>
          <a:solidFill>
            <a:schemeClr val="bg1"/>
          </a:solidFill>
        </p:spPr>
        <p:txBody>
          <a:bodyPr/>
          <a:lstStyle/>
          <a:p>
            <a:pPr marL="514350" indent="-514350" eaLnBrk="1" hangingPunct="1">
              <a:buFont typeface="Wingdings" panose="05000000000000000000" charset="0"/>
              <a:buChar char="Ø"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Open-book Exam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total mark with the duration of 1 hour.</a:t>
            </a:r>
          </a:p>
          <a:p>
            <a:pPr marL="514350" indent="-514350" eaLnBrk="1" hangingPunct="1">
              <a:buFont typeface="Wingdings" panose="05000000000000000000" charset="0"/>
              <a:buChar char="Ø"/>
            </a:pPr>
            <a:endParaRPr lang="en-US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Wingdings" panose="05000000000000000000" charset="0"/>
              <a:buChar char="Ø"/>
            </a:pPr>
            <a:r>
              <a:rPr lang="en-US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Continual Assessment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35%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of the total mark is from the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Project.  </a:t>
            </a:r>
          </a:p>
          <a:p>
            <a:pPr marL="514350" indent="-514350" eaLnBrk="1" hangingPunct="1">
              <a:buFont typeface="Wingdings" panose="05000000000000000000" charset="0"/>
              <a:buChar char="Ø"/>
            </a:pPr>
            <a:endParaRPr lang="en-US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Wingdings" panose="05000000000000000000" charset="0"/>
              <a:buChar char="Ø"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</a:t>
            </a:r>
            <a:r>
              <a:rPr lang="en-US" altLang="en-US" sz="2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 the total mark is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Prof. Chui </a:t>
            </a:r>
            <a:r>
              <a:rPr lang="en-US" alt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Chee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Kong’s part.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Tx/>
              <a:buAutoNum type="arabicPeriod" startAt="5"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92886" y="6532563"/>
            <a:ext cx="636648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6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81273" y="252184"/>
            <a:ext cx="3678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Assessment</a:t>
            </a:r>
            <a:endParaRPr lang="en-US" altLang="zh-CN" sz="36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"/>
          <p:cNvSpPr>
            <a:spLocks noGrp="1"/>
          </p:cNvSpPr>
          <p:nvPr>
            <p:ph idx="1"/>
          </p:nvPr>
        </p:nvSpPr>
        <p:spPr>
          <a:xfrm>
            <a:off x="289324" y="1136830"/>
            <a:ext cx="6595288" cy="443397"/>
          </a:xfrm>
          <a:solidFill>
            <a:schemeClr val="bg1"/>
          </a:solidFill>
        </p:spPr>
        <p:txBody>
          <a:bodyPr/>
          <a:lstStyle/>
          <a:p>
            <a:pPr marL="270000" indent="-270000">
              <a:buFont typeface="Wingdings" panose="05000000000000000000" charset="0"/>
              <a:buChar char="Ø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Features of Robots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15998" y="268775"/>
            <a:ext cx="59331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437665" y="5756673"/>
            <a:ext cx="477486" cy="2440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15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557213" indent="-214313">
              <a:spcBef>
                <a:spcPct val="20000"/>
              </a:spcBef>
              <a:buFont typeface="Wingdings" panose="05000000000000000000" pitchFamily="2" charset="2"/>
              <a:buChar char="v"/>
              <a:defRPr sz="15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857250" indent="-171450">
              <a:spcBef>
                <a:spcPct val="20000"/>
              </a:spcBef>
              <a:buFont typeface="Wingdings" panose="05000000000000000000" pitchFamily="2" charset="2"/>
              <a:buChar char="§"/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Blip>
                <a:blip r:embed="rId4"/>
              </a:buBlip>
              <a:defRPr sz="105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1543050" indent="-171450">
              <a:spcBef>
                <a:spcPct val="20000"/>
              </a:spcBef>
              <a:buChar char="•"/>
              <a:defRPr sz="105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05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05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05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05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200" b="1">
                <a:solidFill>
                  <a:schemeClr val="bg1"/>
                </a:solidFill>
                <a:latin typeface="Arial" panose="020B0604020202020204" pitchFamily="34" charset="0"/>
              </a:rPr>
              <a:t>7</a:t>
            </a:fld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187012" y="4389144"/>
            <a:ext cx="8769976" cy="1700697"/>
          </a:xfrm>
          <a:solidFill>
            <a:schemeClr val="bg1"/>
          </a:solidFill>
        </p:spPr>
        <p:txBody>
          <a:bodyPr/>
          <a:lstStyle/>
          <a:p>
            <a:pPr marL="540000" lvl="1" indent="-270000"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Rigid links are connected by either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revolute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or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prismatic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joints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;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0000" lvl="1" indent="-270000"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Each link is connected by, at most, two others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;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0000" lvl="1" indent="-270000"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Each joint-link pair constitutes one DOF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;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0000" lvl="1" indent="-2700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joint-link pairs =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DOF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s;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0000" lvl="1" indent="-2700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......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BBDC47-5952-406F-A03C-A35E74E33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63" y="1935306"/>
            <a:ext cx="2994525" cy="210482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C8A7292-AA93-402F-9B05-E7AB2536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0" y="1929245"/>
            <a:ext cx="3752677" cy="211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611785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227076" y="4675155"/>
            <a:ext cx="20948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Revolute Joint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322498" y="4675155"/>
            <a:ext cx="225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Prismatic Joint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92886" y="6532563"/>
            <a:ext cx="636648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8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1273" y="252184"/>
            <a:ext cx="504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212264" y="1116834"/>
            <a:ext cx="8793717" cy="591196"/>
          </a:xfrm>
          <a:solidFill>
            <a:schemeClr val="bg1"/>
          </a:solidFill>
        </p:spPr>
        <p:txBody>
          <a:bodyPr/>
          <a:lstStyle/>
          <a:p>
            <a:pPr marL="360000" indent="-360000" eaLnBrk="1" hangingPunct="1">
              <a:buFont typeface="Wingdings" panose="05000000000000000000" charset="0"/>
              <a:buChar char="Ø"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Basic Joints</a:t>
            </a:r>
          </a:p>
        </p:txBody>
      </p:sp>
      <p:pic>
        <p:nvPicPr>
          <p:cNvPr id="69634" name="Picture 2" descr="https://gimg2.baidu.com/image_search/src=http%3A%2F%2F5b0988e595225.cdn.sohucs.com%2Fq_70%2Cc_zoom%2Cw_640%2Fimages%2F20190303%2Ffac126c8c5694c68a08997843f5147d0.gif&amp;refer=http%3A%2F%2F5b0988e595225.cdn.sohucs.com&amp;app=2002&amp;size=f9999,10000&amp;q=a80&amp;n=0&amp;g=0n&amp;fmt=jpeg?sec=1647414331&amp;t=9acc37a0c4f48a9935b7f6519d616d72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85" y="2169639"/>
            <a:ext cx="3715074" cy="25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s://gimg2.baidu.com/image_search/src=http%3A%2F%2Fwww.sciclass.cn%2Fuploads%2Farticle%2Fweb%2F20170216%2F1487241121293391.gif&amp;refer=http%3A%2F%2Fwww.sciclass.cn&amp;app=2002&amp;size=f9999,10000&amp;q=a80&amp;n=0&amp;g=0n&amp;fmt=jpeg?sec=1647414384&amp;t=24dd551714e464791e1c91eb24b84f9d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10" y="2169639"/>
            <a:ext cx="3257954" cy="200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Content Placeholder 8"/>
          <p:cNvSpPr>
            <a:spLocks noGrp="1"/>
          </p:cNvSpPr>
          <p:nvPr>
            <p:ph idx="1"/>
          </p:nvPr>
        </p:nvSpPr>
        <p:spPr>
          <a:xfrm>
            <a:off x="281273" y="1314264"/>
            <a:ext cx="8552176" cy="922020"/>
          </a:xfrm>
          <a:solidFill>
            <a:schemeClr val="bg1"/>
          </a:solidFill>
        </p:spPr>
        <p:txBody>
          <a:bodyPr/>
          <a:lstStyle/>
          <a:p>
            <a:pPr marL="0" lvl="1" indent="0" algn="just" eaLnBrk="1" hangingPunct="1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such two types of joints, different kinds of robots have been designed and developed.</a:t>
            </a:r>
          </a:p>
        </p:txBody>
      </p:sp>
      <p:sp>
        <p:nvSpPr>
          <p:cNvPr id="10" name="TextBox 4"/>
          <p:cNvSpPr txBox="1"/>
          <p:nvPr/>
        </p:nvSpPr>
        <p:spPr>
          <a:xfrm>
            <a:off x="923903" y="5646386"/>
            <a:ext cx="2599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Han*s Robot</a:t>
            </a:r>
          </a:p>
        </p:txBody>
      </p:sp>
      <p:pic>
        <p:nvPicPr>
          <p:cNvPr id="5" name="图片 4" descr="CgAGfFoBMhmAT6hBAAB8QKIgMZU910"/>
          <p:cNvPicPr>
            <a:picLocks noChangeAspect="1"/>
          </p:cNvPicPr>
          <p:nvPr/>
        </p:nvPicPr>
        <p:blipFill rotWithShape="1">
          <a:blip r:embed="rId4"/>
          <a:srcRect l="10644" r="13243"/>
          <a:stretch/>
        </p:blipFill>
        <p:spPr>
          <a:xfrm>
            <a:off x="1438010" y="2652033"/>
            <a:ext cx="2085583" cy="274013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81273" y="252184"/>
            <a:ext cx="5041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Review of Kinematics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92886" y="6532563"/>
            <a:ext cx="636648" cy="32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6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400" i="1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FF6600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 </a:t>
            </a:r>
            <a:fld id="{771B3C96-CC4A-4EFB-8970-239C613D8150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</a:rPr>
              <a:t>9</a:t>
            </a:fld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</a:p>
        </p:txBody>
      </p:sp>
      <p:pic>
        <p:nvPicPr>
          <p:cNvPr id="2" name="Picture 2" descr="C:\Users\Administrator\Desktop\B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03" y="2928184"/>
            <a:ext cx="2401838" cy="26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4"/>
          <p:cNvSpPr txBox="1"/>
          <p:nvPr/>
        </p:nvSpPr>
        <p:spPr>
          <a:xfrm>
            <a:off x="5697310" y="5788274"/>
            <a:ext cx="334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Boston Dynamics Robot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1109882864,D:\Mywork\LECTURE\ROBOT\Advanced\2013\mch-dyn1-2012\Media.ppcx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1109882864,D:\Mywork\LECTURE\ROBOT\Advanced\2013\mch-dyn1-2012\Media.ppc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1109882864,D:\Mywork\LECTURE\ROBOT\Advanced\2013\mch-dyn1-2012\Media.ppc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109882864,D:\Mywork\LECTURE\ROBOT\Advanced\2013\mch-dyn1-2012\Media.ppcx"/>
</p:tagLst>
</file>

<file path=ppt/theme/theme1.xml><?xml version="1.0" encoding="utf-8"?>
<a:theme xmlns:a="http://schemas.openxmlformats.org/drawingml/2006/main" name="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7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9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0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1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2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5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6_Model1">
  <a:themeElements>
    <a:clrScheme name="Model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1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32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Mode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4845</TotalTime>
  <Words>1560</Words>
  <Application>Microsoft Office PowerPoint</Application>
  <PresentationFormat>On-screen Show (4:3)</PresentationFormat>
  <Paragraphs>262</Paragraphs>
  <Slides>33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16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61" baseType="lpstr">
      <vt:lpstr>Arial</vt:lpstr>
      <vt:lpstr>Calibri</vt:lpstr>
      <vt:lpstr>Cambria Math</vt:lpstr>
      <vt:lpstr>Garamond</vt:lpstr>
      <vt:lpstr>Georgia</vt:lpstr>
      <vt:lpstr>Tahoma</vt:lpstr>
      <vt:lpstr>Times New Roman</vt:lpstr>
      <vt:lpstr>Verdana</vt:lpstr>
      <vt:lpstr>Wingdings</vt:lpstr>
      <vt:lpstr>Model1</vt:lpstr>
      <vt:lpstr>2_Model1</vt:lpstr>
      <vt:lpstr>4_Model1</vt:lpstr>
      <vt:lpstr>6_Model1</vt:lpstr>
      <vt:lpstr>7_Model1</vt:lpstr>
      <vt:lpstr>8_Model1</vt:lpstr>
      <vt:lpstr>9_Model1</vt:lpstr>
      <vt:lpstr>15_Model1</vt:lpstr>
      <vt:lpstr>16_Model1</vt:lpstr>
      <vt:lpstr>13_Model1</vt:lpstr>
      <vt:lpstr>10_Model1</vt:lpstr>
      <vt:lpstr>17_Model1</vt:lpstr>
      <vt:lpstr>19_Model1</vt:lpstr>
      <vt:lpstr>20_Model1</vt:lpstr>
      <vt:lpstr>21_Model1</vt:lpstr>
      <vt:lpstr>22_Model1</vt:lpstr>
      <vt:lpstr>Equation</vt:lpstr>
      <vt:lpstr>公式</vt:lpstr>
      <vt:lpstr>Equation.KSEE3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ROBOTICS: Dynamics and Control Venue: LT 3</dc:title>
  <dc:creator>liuxing</dc:creator>
  <cp:lastModifiedBy>Ge, Shuzhi Sam</cp:lastModifiedBy>
  <cp:revision>490</cp:revision>
  <dcterms:created xsi:type="dcterms:W3CDTF">2018-03-05T05:38:00Z</dcterms:created>
  <dcterms:modified xsi:type="dcterms:W3CDTF">2022-02-28T07:38:19Z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